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ink/ink3.xml" ContentType="application/inkml+xml"/>
  <Override PartName="/ppt/notesSlides/notesSlide4.xml" ContentType="application/vnd.openxmlformats-officedocument.presentationml.notesSlide+xml"/>
  <Override PartName="/ppt/ink/ink4.xml" ContentType="application/inkml+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notesSlides/notesSlide5.xml" ContentType="application/vnd.openxmlformats-officedocument.presentationml.notesSlide+xml"/>
  <Override PartName="/ppt/ink/ink5.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416" r:id="rId5"/>
    <p:sldId id="319" r:id="rId6"/>
    <p:sldId id="295" r:id="rId7"/>
    <p:sldId id="482" r:id="rId8"/>
    <p:sldId id="261" r:id="rId9"/>
    <p:sldId id="1567" r:id="rId10"/>
    <p:sldId id="1549" r:id="rId11"/>
    <p:sldId id="283" r:id="rId12"/>
    <p:sldId id="311" r:id="rId13"/>
    <p:sldId id="278" r:id="rId14"/>
    <p:sldId id="265" r:id="rId15"/>
    <p:sldId id="1556" r:id="rId16"/>
    <p:sldId id="1550" r:id="rId17"/>
    <p:sldId id="1560" r:id="rId18"/>
    <p:sldId id="1566" r:id="rId19"/>
    <p:sldId id="1515" r:id="rId20"/>
    <p:sldId id="1563" r:id="rId21"/>
    <p:sldId id="1562" r:id="rId22"/>
    <p:sldId id="1564" r:id="rId23"/>
    <p:sldId id="307" r:id="rId24"/>
    <p:sldId id="279" r:id="rId25"/>
    <p:sldId id="308" r:id="rId26"/>
    <p:sldId id="292" r:id="rId27"/>
    <p:sldId id="402" r:id="rId28"/>
    <p:sldId id="399" r:id="rId29"/>
    <p:sldId id="417" r:id="rId30"/>
    <p:sldId id="1555" r:id="rId31"/>
    <p:sldId id="288"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Barrus" initials="MB" lastIdx="1" clrIdx="0">
    <p:extLst>
      <p:ext uri="{19B8F6BF-5375-455C-9EA6-DF929625EA0E}">
        <p15:presenceInfo xmlns:p15="http://schemas.microsoft.com/office/powerpoint/2012/main" userId="S-1-5-21-484768663-404943671-3734799373-81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6F9"/>
    <a:srgbClr val="00823B"/>
    <a:srgbClr val="00FF00"/>
    <a:srgbClr val="65F343"/>
    <a:srgbClr val="FFFF99"/>
    <a:srgbClr val="F3AB7A"/>
    <a:srgbClr val="FF00FF"/>
    <a:srgbClr val="DACDFB"/>
    <a:srgbClr val="FF9F9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3593" autoAdjust="0"/>
  </p:normalViewPr>
  <p:slideViewPr>
    <p:cSldViewPr snapToGrid="0">
      <p:cViewPr varScale="1">
        <p:scale>
          <a:sx n="79" d="100"/>
          <a:sy n="79" d="100"/>
        </p:scale>
        <p:origin x="846"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https://macesecurity-my.sharepoint.com/personal/gmedved_mace_com/Documents/Sales%20Charts%20202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macesecurity-my.sharepoint.com/personal/gmedved_mace_com/Documents/Sales%20Charts%202020%2009-04.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p3d/>
          </c:spPr>
          <c:invertIfNegative val="0"/>
          <c:dPt>
            <c:idx val="0"/>
            <c:invertIfNegative val="0"/>
            <c:bubble3D val="0"/>
            <c:spPr>
              <a:gradFill>
                <a:gsLst>
                  <a:gs pos="0">
                    <a:srgbClr val="0B36F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p3d/>
            </c:spPr>
            <c:extLst>
              <c:ext xmlns:c16="http://schemas.microsoft.com/office/drawing/2014/chart" uri="{C3380CC4-5D6E-409C-BE32-E72D297353CC}">
                <c16:uniqueId val="{00000001-CC58-446D-A616-86C1929789A3}"/>
              </c:ext>
            </c:extLst>
          </c:dPt>
          <c:dPt>
            <c:idx val="1"/>
            <c:invertIfNegative val="0"/>
            <c:bubble3D val="0"/>
            <c:spPr>
              <a:gradFill>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p3d/>
            </c:spPr>
            <c:extLst>
              <c:ext xmlns:c16="http://schemas.microsoft.com/office/drawing/2014/chart" uri="{C3380CC4-5D6E-409C-BE32-E72D297353CC}">
                <c16:uniqueId val="{00000002-CC58-446D-A616-86C1929789A3}"/>
              </c:ext>
            </c:extLst>
          </c:dPt>
          <c:dPt>
            <c:idx val="2"/>
            <c:invertIfNegative val="0"/>
            <c:bubble3D val="0"/>
            <c:sp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p3d/>
            </c:spPr>
            <c:extLst>
              <c:ext xmlns:c16="http://schemas.microsoft.com/office/drawing/2014/chart" uri="{C3380CC4-5D6E-409C-BE32-E72D297353CC}">
                <c16:uniqueId val="{00000003-CC58-446D-A616-86C1929789A3}"/>
              </c:ext>
            </c:extLst>
          </c:dPt>
          <c:dPt>
            <c:idx val="3"/>
            <c:invertIfNegative val="0"/>
            <c:bubble3D val="0"/>
            <c:sp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p3d/>
            </c:spPr>
            <c:extLst>
              <c:ext xmlns:c16="http://schemas.microsoft.com/office/drawing/2014/chart" uri="{C3380CC4-5D6E-409C-BE32-E72D297353CC}">
                <c16:uniqueId val="{00000004-CC58-446D-A616-86C1929789A3}"/>
              </c:ext>
            </c:extLst>
          </c:dPt>
          <c:cat>
            <c:strRef>
              <c:f>Sheet1!$A$45:$A$48</c:f>
              <c:strCache>
                <c:ptCount val="4"/>
                <c:pt idx="0">
                  <c:v>Mace</c:v>
                </c:pt>
                <c:pt idx="1">
                  <c:v>Guard Dog</c:v>
                </c:pt>
                <c:pt idx="2">
                  <c:v>Sabre</c:v>
                </c:pt>
                <c:pt idx="3">
                  <c:v>All Others</c:v>
                </c:pt>
              </c:strCache>
            </c:strRef>
          </c:cat>
          <c:val>
            <c:numRef>
              <c:f>Sheet1!$B$45:$B$48</c:f>
              <c:numCache>
                <c:formatCode>0.0%</c:formatCode>
                <c:ptCount val="4"/>
                <c:pt idx="0">
                  <c:v>0.79</c:v>
                </c:pt>
                <c:pt idx="1">
                  <c:v>0.3</c:v>
                </c:pt>
                <c:pt idx="2">
                  <c:v>0.28000000000000003</c:v>
                </c:pt>
                <c:pt idx="3">
                  <c:v>0.16</c:v>
                </c:pt>
              </c:numCache>
            </c:numRef>
          </c:val>
          <c:extLst>
            <c:ext xmlns:c16="http://schemas.microsoft.com/office/drawing/2014/chart" uri="{C3380CC4-5D6E-409C-BE32-E72D297353CC}">
              <c16:uniqueId val="{00000000-CC58-446D-A616-86C1929789A3}"/>
            </c:ext>
          </c:extLst>
        </c:ser>
        <c:dLbls>
          <c:showLegendKey val="0"/>
          <c:showVal val="0"/>
          <c:showCatName val="0"/>
          <c:showSerName val="0"/>
          <c:showPercent val="0"/>
          <c:showBubbleSize val="0"/>
        </c:dLbls>
        <c:gapWidth val="150"/>
        <c:gapDepth val="0"/>
        <c:shape val="box"/>
        <c:axId val="405287056"/>
        <c:axId val="405288696"/>
        <c:axId val="0"/>
      </c:bar3DChart>
      <c:catAx>
        <c:axId val="4052870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Verdana Pro" panose="020B0604030504040204" pitchFamily="34" charset="0"/>
                <a:ea typeface="+mn-ea"/>
                <a:cs typeface="+mn-cs"/>
              </a:defRPr>
            </a:pPr>
            <a:endParaRPr lang="en-US"/>
          </a:p>
        </c:txPr>
        <c:crossAx val="405288696"/>
        <c:crosses val="autoZero"/>
        <c:auto val="1"/>
        <c:lblAlgn val="ctr"/>
        <c:lblOffset val="100"/>
        <c:noMultiLvlLbl val="0"/>
      </c:catAx>
      <c:valAx>
        <c:axId val="405288696"/>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0"/>
        <c:majorTickMark val="none"/>
        <c:minorTickMark val="none"/>
        <c:tickLblPos val="nextTo"/>
        <c:spPr>
          <a:solidFill>
            <a:schemeClr val="tx1">
              <a:alpha val="0"/>
            </a:schemeClr>
          </a:solid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Verdana Pro" panose="020B0604030504040204" pitchFamily="34" charset="0"/>
                <a:ea typeface="+mn-ea"/>
                <a:cs typeface="+mn-cs"/>
              </a:defRPr>
            </a:pPr>
            <a:endParaRPr lang="en-US"/>
          </a:p>
        </c:txPr>
        <c:crossAx val="405287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a:gsLst>
                <a:gs pos="100000">
                  <a:schemeClr val="accent1">
                    <a:alpha val="0"/>
                  </a:schemeClr>
                </a:gs>
                <a:gs pos="50000">
                  <a:schemeClr val="accent1"/>
                </a:gs>
              </a:gsLst>
              <a:lin ang="5400000" scaled="0"/>
            </a:gradFill>
            <a:ln>
              <a:noFill/>
            </a:ln>
            <a:effectLst/>
            <a:sp3d/>
          </c:spPr>
          <c:invertIfNegative val="0"/>
          <c:cat>
            <c:strRef>
              <c:f>Sheet1!$A$29:$A$31</c:f>
              <c:strCache>
                <c:ptCount val="3"/>
                <c:pt idx="0">
                  <c:v>Amazon</c:v>
                </c:pt>
                <c:pt idx="1">
                  <c:v>Google</c:v>
                </c:pt>
                <c:pt idx="2">
                  <c:v>ww.mace.com</c:v>
                </c:pt>
              </c:strCache>
            </c:strRef>
          </c:cat>
          <c:val>
            <c:numRef>
              <c:f>Sheet1!$B$29:$B$31</c:f>
              <c:numCache>
                <c:formatCode>_(* #,##0_);_(* \(#,##0\);_(* "-"??_);_(@_)</c:formatCode>
                <c:ptCount val="3"/>
                <c:pt idx="0">
                  <c:v>100000</c:v>
                </c:pt>
                <c:pt idx="1">
                  <c:v>65000</c:v>
                </c:pt>
                <c:pt idx="2">
                  <c:v>20000</c:v>
                </c:pt>
              </c:numCache>
            </c:numRef>
          </c:val>
          <c:extLst>
            <c:ext xmlns:c16="http://schemas.microsoft.com/office/drawing/2014/chart" uri="{C3380CC4-5D6E-409C-BE32-E72D297353CC}">
              <c16:uniqueId val="{00000000-159F-4C3A-A4AC-1C15B92272C2}"/>
            </c:ext>
          </c:extLst>
        </c:ser>
        <c:dLbls>
          <c:showLegendKey val="0"/>
          <c:showVal val="0"/>
          <c:showCatName val="0"/>
          <c:showSerName val="0"/>
          <c:showPercent val="0"/>
          <c:showBubbleSize val="0"/>
        </c:dLbls>
        <c:gapWidth val="150"/>
        <c:gapDepth val="0"/>
        <c:shape val="box"/>
        <c:axId val="848383088"/>
        <c:axId val="848376200"/>
        <c:axId val="0"/>
      </c:bar3DChart>
      <c:catAx>
        <c:axId val="8483830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bg2">
                    <a:lumMod val="50000"/>
                  </a:schemeClr>
                </a:solidFill>
                <a:latin typeface="Verdana Pro" panose="020B0604030504040204" pitchFamily="34" charset="0"/>
                <a:ea typeface="+mn-ea"/>
                <a:cs typeface="+mn-cs"/>
              </a:defRPr>
            </a:pPr>
            <a:endParaRPr lang="en-US"/>
          </a:p>
        </c:txPr>
        <c:crossAx val="848376200"/>
        <c:crosses val="autoZero"/>
        <c:auto val="1"/>
        <c:lblAlgn val="ctr"/>
        <c:lblOffset val="100"/>
        <c:noMultiLvlLbl val="0"/>
      </c:catAx>
      <c:valAx>
        <c:axId val="848376200"/>
        <c:scaling>
          <c:orientation val="minMax"/>
        </c:scaling>
        <c:delete val="0"/>
        <c:axPos val="l"/>
        <c:majorGridlines>
          <c:spPr>
            <a:ln w="9525" cap="flat" cmpd="sng" algn="ctr">
              <a:solidFill>
                <a:schemeClr val="tx1">
                  <a:lumMod val="5000"/>
                  <a:lumOff val="9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bg2">
                    <a:lumMod val="50000"/>
                  </a:schemeClr>
                </a:solidFill>
                <a:latin typeface="Verdana Pro" panose="020B0604030504040204" pitchFamily="34" charset="0"/>
                <a:ea typeface="+mn-ea"/>
                <a:cs typeface="+mn-cs"/>
              </a:defRPr>
            </a:pPr>
            <a:endParaRPr lang="en-US"/>
          </a:p>
        </c:txPr>
        <c:crossAx val="848383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1477-4089-A549-E393587C8E14}"/>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1477-4089-A549-E393587C8E14}"/>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1477-4089-A549-E393587C8E14}"/>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1477-4089-A549-E393587C8E14}"/>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1477-4089-A549-E393587C8E14}"/>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1477-4089-A549-E393587C8E14}"/>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Verdana Pro" panose="020B0604030504040204" pitchFamily="34" charset="0"/>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1477-4089-A549-E393587C8E14}"/>
                </c:ext>
              </c:extLst>
            </c:dLbl>
            <c:dLbl>
              <c:idx val="1"/>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Verdana Pro" panose="020B0604030504040204" pitchFamily="34" charset="0"/>
                        <a:ea typeface="+mn-ea"/>
                        <a:cs typeface="+mn-cs"/>
                      </a:defRPr>
                    </a:pPr>
                    <a:fld id="{7C4D5B74-8B51-4529-A90A-9071B6D43AC5}" type="CATEGORYNAME">
                      <a:rPr lang="en-US" smtClean="0"/>
                      <a:pPr>
                        <a:defRPr sz="1200">
                          <a:solidFill>
                            <a:schemeClr val="accent1"/>
                          </a:solidFill>
                          <a:latin typeface="Verdana Pro" panose="020B0604030504040204" pitchFamily="34" charset="0"/>
                        </a:defRPr>
                      </a:pPr>
                      <a:t>[CATEGORY NAME]</a:t>
                    </a:fld>
                    <a:r>
                      <a:rPr lang="en-US" baseline="0" dirty="0"/>
                      <a:t>/Acquisitions </a:t>
                    </a:r>
                    <a:fld id="{2907E06D-2B83-478D-B55D-3E98CE15E91D}" type="PERCENTAGE">
                      <a:rPr lang="en-US" baseline="0" smtClean="0"/>
                      <a:pPr>
                        <a:defRPr sz="1200">
                          <a:solidFill>
                            <a:schemeClr val="accent1"/>
                          </a:solidFill>
                          <a:latin typeface="Verdana Pro" panose="020B0604030504040204" pitchFamily="34" charset="0"/>
                        </a:defRPr>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Verdana Pro" panose="020B0604030504040204" pitchFamily="34" charset="0"/>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477-4089-A549-E393587C8E14}"/>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3"/>
                      </a:solidFill>
                      <a:latin typeface="Verdana Pro" panose="020B0604030504040204" pitchFamily="34" charset="0"/>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1477-4089-A549-E393587C8E14}"/>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4"/>
                      </a:solidFill>
                      <a:latin typeface="Verdana Pro" panose="020B0604030504040204" pitchFamily="34" charset="0"/>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1477-4089-A549-E393587C8E14}"/>
                </c:ext>
              </c:extLst>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5"/>
                      </a:solidFill>
                      <a:latin typeface="Verdana Pro" panose="020B0604030504040204" pitchFamily="34" charset="0"/>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1477-4089-A549-E393587C8E14}"/>
                </c:ext>
              </c:extLst>
            </c:dLbl>
            <c:dLbl>
              <c:idx val="5"/>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6"/>
                      </a:solidFill>
                      <a:latin typeface="Verdana Pro" panose="020B0604030504040204" pitchFamily="34" charset="0"/>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B-1477-4089-A549-E393587C8E1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Verdana Pro" panose="020B0604030504040204" pitchFamily="34" charset="0"/>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Sheet1!$A$1:$A$6</c:f>
              <c:strCache>
                <c:ptCount val="6"/>
                <c:pt idx="0">
                  <c:v>Retail</c:v>
                </c:pt>
                <c:pt idx="1">
                  <c:v>Private Label</c:v>
                </c:pt>
                <c:pt idx="2">
                  <c:v>e-commerce</c:v>
                </c:pt>
                <c:pt idx="3">
                  <c:v>International</c:v>
                </c:pt>
                <c:pt idx="4">
                  <c:v>Law Enforcement</c:v>
                </c:pt>
                <c:pt idx="5">
                  <c:v>Other</c:v>
                </c:pt>
              </c:strCache>
            </c:strRef>
          </c:cat>
          <c:val>
            <c:numRef>
              <c:f>Sheet1!$B$1:$B$6</c:f>
              <c:numCache>
                <c:formatCode>0.0%</c:formatCode>
                <c:ptCount val="6"/>
                <c:pt idx="0">
                  <c:v>0.5</c:v>
                </c:pt>
                <c:pt idx="1">
                  <c:v>0.25</c:v>
                </c:pt>
                <c:pt idx="2">
                  <c:v>0.125</c:v>
                </c:pt>
                <c:pt idx="3">
                  <c:v>8.3000000000000004E-2</c:v>
                </c:pt>
                <c:pt idx="4">
                  <c:v>2.1000000000000001E-2</c:v>
                </c:pt>
                <c:pt idx="5">
                  <c:v>2.1000000000000001E-2</c:v>
                </c:pt>
              </c:numCache>
            </c:numRef>
          </c:val>
          <c:extLst>
            <c:ext xmlns:c16="http://schemas.microsoft.com/office/drawing/2014/chart" uri="{C3380CC4-5D6E-409C-BE32-E72D297353CC}">
              <c16:uniqueId val="{0000000C-1477-4089-A549-E393587C8E14}"/>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596475661847368E-2"/>
          <c:y val="9.8077977101981448E-2"/>
          <c:w val="0.90613846577310531"/>
          <c:h val="0.87612223977871506"/>
        </c:manualLayout>
      </c:layout>
      <c:lineChart>
        <c:grouping val="standard"/>
        <c:varyColors val="0"/>
        <c:dLbls>
          <c:showLegendKey val="0"/>
          <c:showVal val="0"/>
          <c:showCatName val="0"/>
          <c:showSerName val="0"/>
          <c:showPercent val="0"/>
          <c:showBubbleSize val="0"/>
        </c:dLbls>
        <c:marker val="1"/>
        <c:smooth val="0"/>
        <c:axId val="591393336"/>
        <c:axId val="591390056"/>
      </c:lineChart>
      <c:catAx>
        <c:axId val="591393336"/>
        <c:scaling>
          <c:orientation val="minMax"/>
        </c:scaling>
        <c:delete val="1"/>
        <c:axPos val="b"/>
        <c:majorTickMark val="none"/>
        <c:minorTickMark val="none"/>
        <c:tickLblPos val="nextTo"/>
        <c:crossAx val="591390056"/>
        <c:crosses val="autoZero"/>
        <c:auto val="1"/>
        <c:lblAlgn val="ctr"/>
        <c:lblOffset val="100"/>
        <c:noMultiLvlLbl val="0"/>
      </c:catAx>
      <c:valAx>
        <c:axId val="591390056"/>
        <c:scaling>
          <c:orientation val="minMax"/>
        </c:scaling>
        <c:delete val="1"/>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crossAx val="591393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dLbls>
          <c:showLegendKey val="0"/>
          <c:showVal val="0"/>
          <c:showCatName val="0"/>
          <c:showSerName val="0"/>
          <c:showPercent val="0"/>
          <c:showBubbleSize val="0"/>
        </c:dLbls>
        <c:marker val="1"/>
        <c:smooth val="0"/>
        <c:axId val="233424223"/>
        <c:axId val="233421271"/>
      </c:lineChart>
      <c:catAx>
        <c:axId val="233424223"/>
        <c:scaling>
          <c:orientation val="minMax"/>
        </c:scaling>
        <c:delete val="1"/>
        <c:axPos val="b"/>
        <c:majorTickMark val="none"/>
        <c:minorTickMark val="none"/>
        <c:tickLblPos val="nextTo"/>
        <c:crossAx val="233421271"/>
        <c:crosses val="autoZero"/>
        <c:auto val="1"/>
        <c:lblAlgn val="ctr"/>
        <c:lblOffset val="100"/>
        <c:noMultiLvlLbl val="0"/>
      </c:catAx>
      <c:valAx>
        <c:axId val="233421271"/>
        <c:scaling>
          <c:orientation val="minMax"/>
        </c:scaling>
        <c:delete val="1"/>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crossAx val="233424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68901106035248E-2"/>
          <c:y val="0.12387775573543054"/>
          <c:w val="0.90613846577310531"/>
          <c:h val="0.87612223977871506"/>
        </c:manualLayout>
      </c:layout>
      <c:lineChart>
        <c:grouping val="standard"/>
        <c:varyColors val="0"/>
        <c:ser>
          <c:idx val="0"/>
          <c:order val="0"/>
          <c:spPr>
            <a:ln w="28575" cap="rnd">
              <a:solidFill>
                <a:srgbClr val="3D08E6"/>
              </a:solidFill>
              <a:round/>
            </a:ln>
            <a:effectLst/>
          </c:spPr>
          <c:marker>
            <c:symbol val="none"/>
          </c:marker>
          <c:trendline>
            <c:spPr>
              <a:ln w="47625" cap="rnd">
                <a:solidFill>
                  <a:srgbClr val="FF0000"/>
                </a:solidFill>
                <a:prstDash val="sysDot"/>
              </a:ln>
              <a:effectLst/>
            </c:spPr>
            <c:trendlineType val="linear"/>
            <c:dispRSqr val="0"/>
            <c:dispEq val="0"/>
          </c:trendline>
          <c:val>
            <c:numRef>
              <c:f>'YTD Incoming Orders'!$C$2:$C$191</c:f>
              <c:numCache>
                <c:formatCode>"$"#,##0</c:formatCode>
                <c:ptCount val="190"/>
                <c:pt idx="0">
                  <c:v>51926</c:v>
                </c:pt>
                <c:pt idx="1">
                  <c:v>51445</c:v>
                </c:pt>
                <c:pt idx="2">
                  <c:v>49279</c:v>
                </c:pt>
                <c:pt idx="3">
                  <c:v>33480</c:v>
                </c:pt>
                <c:pt idx="4">
                  <c:v>36112</c:v>
                </c:pt>
                <c:pt idx="5">
                  <c:v>42431</c:v>
                </c:pt>
                <c:pt idx="6">
                  <c:v>38539</c:v>
                </c:pt>
                <c:pt idx="7">
                  <c:v>41057</c:v>
                </c:pt>
                <c:pt idx="8">
                  <c:v>49258</c:v>
                </c:pt>
                <c:pt idx="9">
                  <c:v>50853</c:v>
                </c:pt>
                <c:pt idx="10">
                  <c:v>52031</c:v>
                </c:pt>
                <c:pt idx="11">
                  <c:v>53759</c:v>
                </c:pt>
                <c:pt idx="12">
                  <c:v>51077</c:v>
                </c:pt>
                <c:pt idx="13">
                  <c:v>48799</c:v>
                </c:pt>
                <c:pt idx="14">
                  <c:v>49077</c:v>
                </c:pt>
                <c:pt idx="15">
                  <c:v>44769</c:v>
                </c:pt>
                <c:pt idx="16">
                  <c:v>45657</c:v>
                </c:pt>
                <c:pt idx="17">
                  <c:v>49379</c:v>
                </c:pt>
                <c:pt idx="18">
                  <c:v>44524</c:v>
                </c:pt>
                <c:pt idx="19">
                  <c:v>47195</c:v>
                </c:pt>
                <c:pt idx="20">
                  <c:v>49077</c:v>
                </c:pt>
                <c:pt idx="21">
                  <c:v>44794</c:v>
                </c:pt>
                <c:pt idx="22">
                  <c:v>44149</c:v>
                </c:pt>
                <c:pt idx="23">
                  <c:v>39368</c:v>
                </c:pt>
                <c:pt idx="24">
                  <c:v>39485</c:v>
                </c:pt>
                <c:pt idx="25">
                  <c:v>46045</c:v>
                </c:pt>
                <c:pt idx="26">
                  <c:v>47542</c:v>
                </c:pt>
                <c:pt idx="27">
                  <c:v>44467</c:v>
                </c:pt>
                <c:pt idx="28">
                  <c:v>41975</c:v>
                </c:pt>
                <c:pt idx="29">
                  <c:v>37246</c:v>
                </c:pt>
                <c:pt idx="30">
                  <c:v>42537</c:v>
                </c:pt>
                <c:pt idx="31">
                  <c:v>42544</c:v>
                </c:pt>
                <c:pt idx="32">
                  <c:v>45083</c:v>
                </c:pt>
                <c:pt idx="33">
                  <c:v>42866</c:v>
                </c:pt>
                <c:pt idx="34">
                  <c:v>44980</c:v>
                </c:pt>
                <c:pt idx="35">
                  <c:v>46756</c:v>
                </c:pt>
                <c:pt idx="36">
                  <c:v>44792</c:v>
                </c:pt>
                <c:pt idx="37">
                  <c:v>49233</c:v>
                </c:pt>
                <c:pt idx="38">
                  <c:v>42701</c:v>
                </c:pt>
                <c:pt idx="39">
                  <c:v>40806</c:v>
                </c:pt>
                <c:pt idx="40">
                  <c:v>46079</c:v>
                </c:pt>
                <c:pt idx="41">
                  <c:v>48881</c:v>
                </c:pt>
                <c:pt idx="42">
                  <c:v>49260</c:v>
                </c:pt>
                <c:pt idx="43">
                  <c:v>43646</c:v>
                </c:pt>
                <c:pt idx="44">
                  <c:v>44141</c:v>
                </c:pt>
                <c:pt idx="45">
                  <c:v>51143</c:v>
                </c:pt>
                <c:pt idx="46">
                  <c:v>47322</c:v>
                </c:pt>
                <c:pt idx="47">
                  <c:v>46919</c:v>
                </c:pt>
                <c:pt idx="48">
                  <c:v>45242</c:v>
                </c:pt>
                <c:pt idx="49">
                  <c:v>41283</c:v>
                </c:pt>
                <c:pt idx="50">
                  <c:v>44080</c:v>
                </c:pt>
                <c:pt idx="51">
                  <c:v>48533</c:v>
                </c:pt>
                <c:pt idx="52">
                  <c:v>45806</c:v>
                </c:pt>
                <c:pt idx="53">
                  <c:v>51014</c:v>
                </c:pt>
                <c:pt idx="54">
                  <c:v>51342</c:v>
                </c:pt>
                <c:pt idx="55">
                  <c:v>53347</c:v>
                </c:pt>
                <c:pt idx="56">
                  <c:v>50099</c:v>
                </c:pt>
                <c:pt idx="57">
                  <c:v>46571</c:v>
                </c:pt>
                <c:pt idx="58">
                  <c:v>44599</c:v>
                </c:pt>
                <c:pt idx="59">
                  <c:v>48786</c:v>
                </c:pt>
                <c:pt idx="60">
                  <c:v>59203</c:v>
                </c:pt>
                <c:pt idx="61">
                  <c:v>58519</c:v>
                </c:pt>
                <c:pt idx="62">
                  <c:v>56929</c:v>
                </c:pt>
                <c:pt idx="63">
                  <c:v>51572</c:v>
                </c:pt>
                <c:pt idx="64">
                  <c:v>49513</c:v>
                </c:pt>
                <c:pt idx="65">
                  <c:v>48623</c:v>
                </c:pt>
                <c:pt idx="66">
                  <c:v>45286</c:v>
                </c:pt>
                <c:pt idx="67">
                  <c:v>40994</c:v>
                </c:pt>
                <c:pt idx="68">
                  <c:v>39735</c:v>
                </c:pt>
                <c:pt idx="69">
                  <c:v>37607</c:v>
                </c:pt>
                <c:pt idx="70">
                  <c:v>35894</c:v>
                </c:pt>
                <c:pt idx="71">
                  <c:v>32630</c:v>
                </c:pt>
                <c:pt idx="72">
                  <c:v>23215</c:v>
                </c:pt>
                <c:pt idx="73">
                  <c:v>25996</c:v>
                </c:pt>
                <c:pt idx="74">
                  <c:v>24387</c:v>
                </c:pt>
                <c:pt idx="75">
                  <c:v>28720</c:v>
                </c:pt>
                <c:pt idx="76">
                  <c:v>38075</c:v>
                </c:pt>
                <c:pt idx="77">
                  <c:v>30653</c:v>
                </c:pt>
                <c:pt idx="78">
                  <c:v>33125</c:v>
                </c:pt>
                <c:pt idx="79">
                  <c:v>32541</c:v>
                </c:pt>
                <c:pt idx="80">
                  <c:v>37168</c:v>
                </c:pt>
                <c:pt idx="81">
                  <c:v>37574</c:v>
                </c:pt>
                <c:pt idx="82">
                  <c:v>36483</c:v>
                </c:pt>
                <c:pt idx="83">
                  <c:v>35520</c:v>
                </c:pt>
                <c:pt idx="84">
                  <c:v>33907</c:v>
                </c:pt>
                <c:pt idx="85">
                  <c:v>38937</c:v>
                </c:pt>
                <c:pt idx="86">
                  <c:v>41111</c:v>
                </c:pt>
                <c:pt idx="87">
                  <c:v>39517</c:v>
                </c:pt>
                <c:pt idx="88">
                  <c:v>30865</c:v>
                </c:pt>
                <c:pt idx="89">
                  <c:v>29851</c:v>
                </c:pt>
                <c:pt idx="90">
                  <c:v>32218</c:v>
                </c:pt>
                <c:pt idx="91">
                  <c:v>36026</c:v>
                </c:pt>
                <c:pt idx="92">
                  <c:v>30811</c:v>
                </c:pt>
                <c:pt idx="93">
                  <c:v>33691</c:v>
                </c:pt>
                <c:pt idx="94">
                  <c:v>41645</c:v>
                </c:pt>
                <c:pt idx="95">
                  <c:v>51448</c:v>
                </c:pt>
                <c:pt idx="96">
                  <c:v>53004</c:v>
                </c:pt>
                <c:pt idx="97">
                  <c:v>50838</c:v>
                </c:pt>
                <c:pt idx="98">
                  <c:v>49437</c:v>
                </c:pt>
                <c:pt idx="99">
                  <c:v>47790</c:v>
                </c:pt>
                <c:pt idx="100">
                  <c:v>57650</c:v>
                </c:pt>
                <c:pt idx="101">
                  <c:v>57409</c:v>
                </c:pt>
                <c:pt idx="102">
                  <c:v>54479</c:v>
                </c:pt>
                <c:pt idx="103">
                  <c:v>65911</c:v>
                </c:pt>
                <c:pt idx="104">
                  <c:v>82176</c:v>
                </c:pt>
                <c:pt idx="105">
                  <c:v>66297</c:v>
                </c:pt>
                <c:pt idx="106">
                  <c:v>74423</c:v>
                </c:pt>
                <c:pt idx="107">
                  <c:v>85737</c:v>
                </c:pt>
                <c:pt idx="108">
                  <c:v>87647</c:v>
                </c:pt>
                <c:pt idx="109">
                  <c:v>100166</c:v>
                </c:pt>
                <c:pt idx="110">
                  <c:v>107227</c:v>
                </c:pt>
                <c:pt idx="111">
                  <c:v>110165</c:v>
                </c:pt>
                <c:pt idx="112">
                  <c:v>110777</c:v>
                </c:pt>
                <c:pt idx="113">
                  <c:v>112836</c:v>
                </c:pt>
                <c:pt idx="114">
                  <c:v>134921</c:v>
                </c:pt>
                <c:pt idx="115">
                  <c:v>126639</c:v>
                </c:pt>
                <c:pt idx="116">
                  <c:v>115473</c:v>
                </c:pt>
                <c:pt idx="117">
                  <c:v>115717</c:v>
                </c:pt>
                <c:pt idx="118">
                  <c:v>112606</c:v>
                </c:pt>
                <c:pt idx="119">
                  <c:v>112766</c:v>
                </c:pt>
                <c:pt idx="120">
                  <c:v>109150</c:v>
                </c:pt>
                <c:pt idx="121">
                  <c:v>98184</c:v>
                </c:pt>
                <c:pt idx="122">
                  <c:v>94846</c:v>
                </c:pt>
                <c:pt idx="123">
                  <c:v>95412</c:v>
                </c:pt>
                <c:pt idx="124">
                  <c:v>94362</c:v>
                </c:pt>
                <c:pt idx="125">
                  <c:v>83344</c:v>
                </c:pt>
                <c:pt idx="126">
                  <c:v>104195</c:v>
                </c:pt>
                <c:pt idx="127">
                  <c:v>106757</c:v>
                </c:pt>
                <c:pt idx="128">
                  <c:v>121875</c:v>
                </c:pt>
                <c:pt idx="129">
                  <c:v>118824</c:v>
                </c:pt>
                <c:pt idx="130">
                  <c:v>117342</c:v>
                </c:pt>
                <c:pt idx="131">
                  <c:v>91730</c:v>
                </c:pt>
                <c:pt idx="132">
                  <c:v>96091</c:v>
                </c:pt>
                <c:pt idx="133">
                  <c:v>114698</c:v>
                </c:pt>
                <c:pt idx="134">
                  <c:v>109679</c:v>
                </c:pt>
                <c:pt idx="135">
                  <c:v>121475</c:v>
                </c:pt>
                <c:pt idx="136">
                  <c:v>111332</c:v>
                </c:pt>
                <c:pt idx="137">
                  <c:v>109570</c:v>
                </c:pt>
                <c:pt idx="138">
                  <c:v>71622</c:v>
                </c:pt>
                <c:pt idx="139">
                  <c:v>84349</c:v>
                </c:pt>
                <c:pt idx="140">
                  <c:v>65356</c:v>
                </c:pt>
                <c:pt idx="141">
                  <c:v>54181</c:v>
                </c:pt>
                <c:pt idx="142">
                  <c:v>54222</c:v>
                </c:pt>
                <c:pt idx="143">
                  <c:v>79134</c:v>
                </c:pt>
                <c:pt idx="144">
                  <c:v>75921</c:v>
                </c:pt>
                <c:pt idx="145">
                  <c:v>83689</c:v>
                </c:pt>
                <c:pt idx="146">
                  <c:v>87521</c:v>
                </c:pt>
                <c:pt idx="147">
                  <c:v>74621</c:v>
                </c:pt>
                <c:pt idx="148">
                  <c:v>88252</c:v>
                </c:pt>
                <c:pt idx="149">
                  <c:v>97222</c:v>
                </c:pt>
                <c:pt idx="150">
                  <c:v>96223</c:v>
                </c:pt>
                <c:pt idx="151">
                  <c:v>89459</c:v>
                </c:pt>
                <c:pt idx="152">
                  <c:v>88667</c:v>
                </c:pt>
                <c:pt idx="153">
                  <c:v>112911</c:v>
                </c:pt>
                <c:pt idx="154">
                  <c:v>114448</c:v>
                </c:pt>
                <c:pt idx="155">
                  <c:v>94688</c:v>
                </c:pt>
                <c:pt idx="156">
                  <c:v>93637</c:v>
                </c:pt>
                <c:pt idx="157">
                  <c:v>63040</c:v>
                </c:pt>
                <c:pt idx="158">
                  <c:v>89184</c:v>
                </c:pt>
                <c:pt idx="159">
                  <c:v>87760</c:v>
                </c:pt>
                <c:pt idx="160">
                  <c:v>70970</c:v>
                </c:pt>
                <c:pt idx="161">
                  <c:v>78796</c:v>
                </c:pt>
                <c:pt idx="162">
                  <c:v>77469</c:v>
                </c:pt>
                <c:pt idx="163">
                  <c:v>81060</c:v>
                </c:pt>
                <c:pt idx="164">
                  <c:v>84821</c:v>
                </c:pt>
                <c:pt idx="165">
                  <c:v>75670</c:v>
                </c:pt>
                <c:pt idx="166">
                  <c:v>75325</c:v>
                </c:pt>
                <c:pt idx="167">
                  <c:v>74962</c:v>
                </c:pt>
                <c:pt idx="168">
                  <c:v>87504</c:v>
                </c:pt>
                <c:pt idx="169">
                  <c:v>87780</c:v>
                </c:pt>
                <c:pt idx="170">
                  <c:v>81603</c:v>
                </c:pt>
                <c:pt idx="171">
                  <c:v>78834</c:v>
                </c:pt>
                <c:pt idx="172">
                  <c:v>79168</c:v>
                </c:pt>
                <c:pt idx="173">
                  <c:v>98437</c:v>
                </c:pt>
                <c:pt idx="174">
                  <c:v>81206</c:v>
                </c:pt>
                <c:pt idx="175">
                  <c:v>73547</c:v>
                </c:pt>
                <c:pt idx="176">
                  <c:v>62392</c:v>
                </c:pt>
                <c:pt idx="177">
                  <c:v>77041</c:v>
                </c:pt>
                <c:pt idx="178">
                  <c:v>102495</c:v>
                </c:pt>
                <c:pt idx="179">
                  <c:v>99974</c:v>
                </c:pt>
                <c:pt idx="180">
                  <c:v>88360</c:v>
                </c:pt>
                <c:pt idx="181">
                  <c:v>99210</c:v>
                </c:pt>
                <c:pt idx="182">
                  <c:v>83782</c:v>
                </c:pt>
                <c:pt idx="183">
                  <c:v>91518</c:v>
                </c:pt>
                <c:pt idx="184">
                  <c:v>95443</c:v>
                </c:pt>
                <c:pt idx="185">
                  <c:v>79139</c:v>
                </c:pt>
                <c:pt idx="186">
                  <c:v>81067</c:v>
                </c:pt>
                <c:pt idx="187">
                  <c:v>88740</c:v>
                </c:pt>
                <c:pt idx="188">
                  <c:v>90330</c:v>
                </c:pt>
                <c:pt idx="189">
                  <c:v>69016</c:v>
                </c:pt>
              </c:numCache>
            </c:numRef>
          </c:val>
          <c:smooth val="0"/>
          <c:extLst>
            <c:ext xmlns:c16="http://schemas.microsoft.com/office/drawing/2014/chart" uri="{C3380CC4-5D6E-409C-BE32-E72D297353CC}">
              <c16:uniqueId val="{00000001-0756-4485-A29E-EA1EABA54425}"/>
            </c:ext>
          </c:extLst>
        </c:ser>
        <c:dLbls>
          <c:showLegendKey val="0"/>
          <c:showVal val="0"/>
          <c:showCatName val="0"/>
          <c:showSerName val="0"/>
          <c:showPercent val="0"/>
          <c:showBubbleSize val="0"/>
        </c:dLbls>
        <c:smooth val="0"/>
        <c:axId val="591393336"/>
        <c:axId val="591390056"/>
      </c:lineChart>
      <c:catAx>
        <c:axId val="591393336"/>
        <c:scaling>
          <c:orientation val="minMax"/>
        </c:scaling>
        <c:delete val="1"/>
        <c:axPos val="b"/>
        <c:majorTickMark val="none"/>
        <c:minorTickMark val="none"/>
        <c:tickLblPos val="nextTo"/>
        <c:crossAx val="591390056"/>
        <c:crosses val="autoZero"/>
        <c:auto val="1"/>
        <c:lblAlgn val="ctr"/>
        <c:lblOffset val="100"/>
        <c:noMultiLvlLbl val="0"/>
      </c:catAx>
      <c:valAx>
        <c:axId val="591390056"/>
        <c:scaling>
          <c:orientation val="minMax"/>
          <c:max val="150000"/>
          <c:min val="0"/>
        </c:scaling>
        <c:delete val="1"/>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crossAx val="591393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380887592596064E-2"/>
          <c:y val="7.5255345805109036E-2"/>
          <c:w val="0.96598002489278345"/>
          <c:h val="0.82406443986721312"/>
        </c:manualLayout>
      </c:layout>
      <c:barChart>
        <c:barDir val="col"/>
        <c:grouping val="clustered"/>
        <c:varyColors val="0"/>
        <c:ser>
          <c:idx val="0"/>
          <c:order val="0"/>
          <c:tx>
            <c:strRef>
              <c:f>Sheet1!$B$1</c:f>
              <c:strCache>
                <c:ptCount val="1"/>
                <c:pt idx="0">
                  <c:v>Q3 '19</c:v>
                </c:pt>
              </c:strCache>
            </c:strRef>
          </c:tx>
          <c:spPr>
            <a:solidFill>
              <a:schemeClr val="accent1"/>
            </a:solidFill>
            <a:ln>
              <a:noFill/>
            </a:ln>
            <a:effectLst/>
          </c:spPr>
          <c:invertIfNegative val="0"/>
          <c:dLbls>
            <c:dLbl>
              <c:idx val="1"/>
              <c:layout>
                <c:manualLayout>
                  <c:x val="-2.5000000000000078E-2"/>
                  <c:y val="1.726700627469760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DDC-4602-9BAC-75EA7618BAC3}"/>
                </c:ext>
              </c:extLst>
            </c:dLbl>
            <c:numFmt formatCode="&quot;$&quot;#,##0.00" sourceLinked="0"/>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Net Sales</c:v>
                </c:pt>
                <c:pt idx="1">
                  <c:v>EBITDA</c:v>
                </c:pt>
              </c:strCache>
            </c:strRef>
          </c:cat>
          <c:val>
            <c:numRef>
              <c:f>Sheet1!$B$2:$B$3</c:f>
              <c:numCache>
                <c:formatCode>General</c:formatCode>
                <c:ptCount val="2"/>
                <c:pt idx="0">
                  <c:v>2.4500000000000002</c:v>
                </c:pt>
                <c:pt idx="1">
                  <c:v>-0.04</c:v>
                </c:pt>
              </c:numCache>
            </c:numRef>
          </c:val>
          <c:extLst>
            <c:ext xmlns:c16="http://schemas.microsoft.com/office/drawing/2014/chart" uri="{C3380CC4-5D6E-409C-BE32-E72D297353CC}">
              <c16:uniqueId val="{00000001-BDDC-4602-9BAC-75EA7618BAC3}"/>
            </c:ext>
          </c:extLst>
        </c:ser>
        <c:ser>
          <c:idx val="1"/>
          <c:order val="1"/>
          <c:tx>
            <c:strRef>
              <c:f>Sheet1!$C$1</c:f>
              <c:strCache>
                <c:ptCount val="1"/>
                <c:pt idx="0">
                  <c:v>Q3 '20</c:v>
                </c:pt>
              </c:strCache>
            </c:strRef>
          </c:tx>
          <c:spPr>
            <a:solidFill>
              <a:schemeClr val="accent2"/>
            </a:solidFill>
            <a:ln>
              <a:noFill/>
            </a:ln>
            <a:effectLst/>
          </c:spPr>
          <c:invertIfNegative val="0"/>
          <c:dLbls>
            <c:numFmt formatCode="&quot;$&quot;#,##0.00" sourceLinked="0"/>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Net Sales</c:v>
                </c:pt>
                <c:pt idx="1">
                  <c:v>EBITDA</c:v>
                </c:pt>
              </c:strCache>
            </c:strRef>
          </c:cat>
          <c:val>
            <c:numRef>
              <c:f>Sheet1!$C$2:$C$3</c:f>
              <c:numCache>
                <c:formatCode>General</c:formatCode>
                <c:ptCount val="2"/>
                <c:pt idx="0">
                  <c:v>4.76</c:v>
                </c:pt>
                <c:pt idx="1">
                  <c:v>0.82</c:v>
                </c:pt>
              </c:numCache>
            </c:numRef>
          </c:val>
          <c:extLst>
            <c:ext xmlns:c16="http://schemas.microsoft.com/office/drawing/2014/chart" uri="{C3380CC4-5D6E-409C-BE32-E72D297353CC}">
              <c16:uniqueId val="{00000002-BDDC-4602-9BAC-75EA7618BAC3}"/>
            </c:ext>
          </c:extLst>
        </c:ser>
        <c:dLbls>
          <c:showLegendKey val="0"/>
          <c:showVal val="0"/>
          <c:showCatName val="0"/>
          <c:showSerName val="0"/>
          <c:showPercent val="0"/>
          <c:showBubbleSize val="0"/>
        </c:dLbls>
        <c:gapWidth val="444"/>
        <c:overlap val="-71"/>
        <c:axId val="147892031"/>
        <c:axId val="1837028255"/>
      </c:barChart>
      <c:catAx>
        <c:axId val="14789203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solidFill>
                <a:latin typeface="Arial" panose="020B0604020202020204" pitchFamily="34" charset="0"/>
                <a:ea typeface="+mn-ea"/>
                <a:cs typeface="+mn-cs"/>
              </a:defRPr>
            </a:pPr>
            <a:endParaRPr lang="en-US"/>
          </a:p>
        </c:txPr>
        <c:crossAx val="1837028255"/>
        <c:crosses val="autoZero"/>
        <c:auto val="1"/>
        <c:lblAlgn val="ctr"/>
        <c:lblOffset val="100"/>
        <c:tickLblSkip val="1"/>
        <c:noMultiLvlLbl val="0"/>
      </c:catAx>
      <c:valAx>
        <c:axId val="1837028255"/>
        <c:scaling>
          <c:orientation val="minMax"/>
        </c:scaling>
        <c:delete val="1"/>
        <c:axPos val="l"/>
        <c:numFmt formatCode="General" sourceLinked="1"/>
        <c:majorTickMark val="none"/>
        <c:minorTickMark val="none"/>
        <c:tickLblPos val="nextTo"/>
        <c:crossAx val="147892031"/>
        <c:crosses val="autoZero"/>
        <c:crossBetween val="between"/>
      </c:valAx>
      <c:spPr>
        <a:noFill/>
        <a:ln>
          <a:noFill/>
        </a:ln>
        <a:effectLst/>
      </c:spPr>
    </c:plotArea>
    <c:legend>
      <c:legendPos val="t"/>
      <c:layout>
        <c:manualLayout>
          <c:xMode val="edge"/>
          <c:yMode val="edge"/>
          <c:x val="0.41139050621089795"/>
          <c:y val="8.9893048506855228E-2"/>
          <c:w val="0.19878283006742381"/>
          <c:h val="7.5255345805109036E-2"/>
        </c:manualLayout>
      </c:layout>
      <c:overlay val="0"/>
      <c:spPr>
        <a:noFill/>
        <a:ln>
          <a:noFill/>
        </a:ln>
        <a:effectLst/>
      </c:spPr>
      <c:txPr>
        <a:bodyPr rot="0" spcFirstLastPara="1" vertOverflow="ellipsis" vert="horz" wrap="square" anchor="ctr" anchorCtr="1"/>
        <a:lstStyle/>
        <a:p>
          <a:pPr>
            <a:defRPr sz="1350" b="1" i="0" u="none" strike="noStrike" kern="1200" baseline="0">
              <a:solidFill>
                <a:schemeClr val="tx1">
                  <a:lumMod val="65000"/>
                  <a:lumOff val="35000"/>
                </a:schemeClr>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05-20T14:57:32.486" idx="1">
    <p:pos x="10" y="10"/>
    <p:text/>
    <p:extLst>
      <p:ext uri="{C676402C-5697-4E1C-873F-D02D1690AC5C}">
        <p15:threadingInfo xmlns:p15="http://schemas.microsoft.com/office/powerpoint/2012/main" timeZoneBias="240"/>
      </p:ext>
    </p:extLst>
  </p:cm>
</p:cmLst>
</file>

<file path=ppt/drawings/drawing1.xml><?xml version="1.0" encoding="utf-8"?>
<c:userShapes xmlns:c="http://schemas.openxmlformats.org/drawingml/2006/chart">
  <cdr:relSizeAnchor xmlns:cdr="http://schemas.openxmlformats.org/drawingml/2006/chartDrawing">
    <cdr:from>
      <cdr:x>0.00342</cdr:x>
      <cdr:y>0.82399</cdr:y>
    </cdr:from>
    <cdr:to>
      <cdr:x>0.08394</cdr:x>
      <cdr:y>0.89726</cdr:y>
    </cdr:to>
    <cdr:sp macro="" textlink="">
      <cdr:nvSpPr>
        <cdr:cNvPr id="2" name="TextBox 1">
          <a:extLst xmlns:a="http://schemas.openxmlformats.org/drawingml/2006/main">
            <a:ext uri="{FF2B5EF4-FFF2-40B4-BE49-F238E27FC236}">
              <a16:creationId xmlns:a16="http://schemas.microsoft.com/office/drawing/2014/main" id="{F4F269A9-75BE-4F4F-A554-B22E2901A876}"/>
            </a:ext>
          </a:extLst>
        </cdr:cNvPr>
        <cdr:cNvSpPr txBox="1"/>
      </cdr:nvSpPr>
      <cdr:spPr>
        <a:xfrm xmlns:a="http://schemas.openxmlformats.org/drawingml/2006/main">
          <a:off x="29427" y="3783826"/>
          <a:ext cx="693342" cy="3364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-50%</a:t>
          </a:r>
        </a:p>
      </cdr:txBody>
    </cdr:sp>
  </cdr:relSizeAnchor>
  <cdr:relSizeAnchor xmlns:cdr="http://schemas.openxmlformats.org/drawingml/2006/chartDrawing">
    <cdr:from>
      <cdr:x>0</cdr:x>
      <cdr:y>0.27933</cdr:y>
    </cdr:from>
    <cdr:to>
      <cdr:x>0.09672</cdr:x>
      <cdr:y>0.35261</cdr:y>
    </cdr:to>
    <cdr:sp macro="" textlink="">
      <cdr:nvSpPr>
        <cdr:cNvPr id="3" name="TextBox 1">
          <a:extLst xmlns:a="http://schemas.openxmlformats.org/drawingml/2006/main">
            <a:ext uri="{FF2B5EF4-FFF2-40B4-BE49-F238E27FC236}">
              <a16:creationId xmlns:a16="http://schemas.microsoft.com/office/drawing/2014/main" id="{33D7B68F-6C90-41B4-8F14-8773E7433220}"/>
            </a:ext>
          </a:extLst>
        </cdr:cNvPr>
        <cdr:cNvSpPr txBox="1"/>
      </cdr:nvSpPr>
      <cdr:spPr>
        <a:xfrm xmlns:a="http://schemas.openxmlformats.org/drawingml/2006/main">
          <a:off x="-395265" y="1282718"/>
          <a:ext cx="821673" cy="3365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t>+200%</a:t>
          </a:r>
        </a:p>
      </cdr:txBody>
    </cdr:sp>
  </cdr:relSizeAnchor>
</c:userShapes>
</file>

<file path=ppt/drawings/drawing2.xml><?xml version="1.0" encoding="utf-8"?>
<c:userShapes xmlns:c="http://schemas.openxmlformats.org/drawingml/2006/chart">
  <cdr:relSizeAnchor xmlns:cdr="http://schemas.openxmlformats.org/drawingml/2006/chartDrawing">
    <cdr:from>
      <cdr:x>0.70121</cdr:x>
      <cdr:y>0.65087</cdr:y>
    </cdr:from>
    <cdr:to>
      <cdr:x>0.79008</cdr:x>
      <cdr:y>0.71802</cdr:y>
    </cdr:to>
    <cdr:sp macro="" textlink="">
      <cdr:nvSpPr>
        <cdr:cNvPr id="3" name="Oval 2">
          <a:extLst xmlns:a="http://schemas.openxmlformats.org/drawingml/2006/main">
            <a:ext uri="{FF2B5EF4-FFF2-40B4-BE49-F238E27FC236}">
              <a16:creationId xmlns:a16="http://schemas.microsoft.com/office/drawing/2014/main" id="{7A3EE72C-C2BC-440B-98CC-5E4A07B828DC}"/>
            </a:ext>
          </a:extLst>
        </cdr:cNvPr>
        <cdr:cNvSpPr/>
      </cdr:nvSpPr>
      <cdr:spPr>
        <a:xfrm xmlns:a="http://schemas.openxmlformats.org/drawingml/2006/main">
          <a:off x="5758882" y="2298857"/>
          <a:ext cx="729873" cy="237172"/>
        </a:xfrm>
        <a:prstGeom xmlns:a="http://schemas.openxmlformats.org/drawingml/2006/main" prst="ellipse">
          <a:avLst/>
        </a:prstGeom>
        <a:solidFill xmlns:a="http://schemas.openxmlformats.org/drawingml/2006/main">
          <a:schemeClr val="accent3"/>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sz="800" dirty="0">
              <a:solidFill>
                <a:schemeClr val="bg2"/>
              </a:solidFill>
              <a:latin typeface="Arial" panose="020B0604020202020204" pitchFamily="34" charset="0"/>
              <a:cs typeface="Arial" panose="020B0604020202020204" pitchFamily="34" charset="0"/>
            </a:rPr>
            <a:t>2425%</a:t>
          </a:r>
        </a:p>
      </cdr:txBody>
    </cdr:sp>
  </cdr:relSizeAnchor>
  <cdr:relSizeAnchor xmlns:cdr="http://schemas.openxmlformats.org/drawingml/2006/chartDrawing">
    <cdr:from>
      <cdr:x>0.78811</cdr:x>
      <cdr:y>0.73388</cdr:y>
    </cdr:from>
    <cdr:to>
      <cdr:x>0.86863</cdr:x>
      <cdr:y>0.80362</cdr:y>
    </cdr:to>
    <cdr:sp macro="" textlink="">
      <cdr:nvSpPr>
        <cdr:cNvPr id="4" name="Oval 3">
          <a:extLst xmlns:a="http://schemas.openxmlformats.org/drawingml/2006/main">
            <a:ext uri="{FF2B5EF4-FFF2-40B4-BE49-F238E27FC236}">
              <a16:creationId xmlns:a16="http://schemas.microsoft.com/office/drawing/2014/main" id="{23321019-E6D5-4E7B-9DBD-736E1E88BA5E}"/>
            </a:ext>
          </a:extLst>
        </cdr:cNvPr>
        <cdr:cNvSpPr/>
      </cdr:nvSpPr>
      <cdr:spPr>
        <a:xfrm xmlns:a="http://schemas.openxmlformats.org/drawingml/2006/main">
          <a:off x="6472571" y="2592055"/>
          <a:ext cx="661337" cy="246315"/>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700" dirty="0">
              <a:latin typeface="Arial" panose="020B0604020202020204" pitchFamily="34" charset="0"/>
              <a:cs typeface="Arial" panose="020B0604020202020204" pitchFamily="34" charset="0"/>
            </a:rPr>
            <a:t>17.3%</a:t>
          </a:r>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6:02:47.068"/>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6:02:47.068"/>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6:02:47.068"/>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6:02:47.068"/>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6:02:47.068"/>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E00F77A-07E4-4DFD-8B55-82EBBC019E3B}" type="datetimeFigureOut">
              <a:rPr lang="en-US" smtClean="0"/>
              <a:t>11/16/20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B1B6628-8F5E-45AE-9A2F-C0AD2D253DC3}" type="slidenum">
              <a:rPr lang="en-US" smtClean="0"/>
              <a:t>‹#›</a:t>
            </a:fld>
            <a:endParaRPr lang="en-US" dirty="0"/>
          </a:p>
        </p:txBody>
      </p:sp>
    </p:spTree>
    <p:extLst>
      <p:ext uri="{BB962C8B-B14F-4D97-AF65-F5344CB8AC3E}">
        <p14:creationId xmlns:p14="http://schemas.microsoft.com/office/powerpoint/2010/main" val="1654129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5B5133-7FB7-45E8-B65C-498FF0951B91}" type="slidenum">
              <a:rPr lang="en-US" smtClean="0"/>
              <a:t>14</a:t>
            </a:fld>
            <a:endParaRPr lang="en-US" dirty="0"/>
          </a:p>
        </p:txBody>
      </p:sp>
    </p:spTree>
    <p:extLst>
      <p:ext uri="{BB962C8B-B14F-4D97-AF65-F5344CB8AC3E}">
        <p14:creationId xmlns:p14="http://schemas.microsoft.com/office/powerpoint/2010/main" val="3641009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5B5133-7FB7-45E8-B65C-498FF0951B91}" type="slidenum">
              <a:rPr lang="en-US" smtClean="0"/>
              <a:t>16</a:t>
            </a:fld>
            <a:endParaRPr lang="en-US" dirty="0"/>
          </a:p>
        </p:txBody>
      </p:sp>
    </p:spTree>
    <p:extLst>
      <p:ext uri="{BB962C8B-B14F-4D97-AF65-F5344CB8AC3E}">
        <p14:creationId xmlns:p14="http://schemas.microsoft.com/office/powerpoint/2010/main" val="2030837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5B5133-7FB7-45E8-B65C-498FF0951B91}" type="slidenum">
              <a:rPr lang="en-US" smtClean="0"/>
              <a:t>17</a:t>
            </a:fld>
            <a:endParaRPr lang="en-US" dirty="0"/>
          </a:p>
        </p:txBody>
      </p:sp>
    </p:spTree>
    <p:extLst>
      <p:ext uri="{BB962C8B-B14F-4D97-AF65-F5344CB8AC3E}">
        <p14:creationId xmlns:p14="http://schemas.microsoft.com/office/powerpoint/2010/main" val="2564495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5B5133-7FB7-45E8-B65C-498FF0951B91}" type="slidenum">
              <a:rPr lang="en-US" smtClean="0"/>
              <a:t>18</a:t>
            </a:fld>
            <a:endParaRPr lang="en-US" dirty="0"/>
          </a:p>
        </p:txBody>
      </p:sp>
    </p:spTree>
    <p:extLst>
      <p:ext uri="{BB962C8B-B14F-4D97-AF65-F5344CB8AC3E}">
        <p14:creationId xmlns:p14="http://schemas.microsoft.com/office/powerpoint/2010/main" val="2149954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5B5133-7FB7-45E8-B65C-498FF0951B91}" type="slidenum">
              <a:rPr lang="en-US" smtClean="0"/>
              <a:t>19</a:t>
            </a:fld>
            <a:endParaRPr lang="en-US" dirty="0"/>
          </a:p>
        </p:txBody>
      </p:sp>
    </p:spTree>
    <p:extLst>
      <p:ext uri="{BB962C8B-B14F-4D97-AF65-F5344CB8AC3E}">
        <p14:creationId xmlns:p14="http://schemas.microsoft.com/office/powerpoint/2010/main" val="2251953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B66C8C-15FC-44B6-822A-661A23794BCB}" type="slidenum">
              <a:rPr lang="en-US" smtClean="0"/>
              <a:pPr/>
              <a:t>24</a:t>
            </a:fld>
            <a:endParaRPr lang="en-US" dirty="0"/>
          </a:p>
        </p:txBody>
      </p:sp>
    </p:spTree>
    <p:extLst>
      <p:ext uri="{BB962C8B-B14F-4D97-AF65-F5344CB8AC3E}">
        <p14:creationId xmlns:p14="http://schemas.microsoft.com/office/powerpoint/2010/main" val="2824565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B66C8C-15FC-44B6-822A-661A23794BCB}" type="slidenum">
              <a:rPr lang="en-US" smtClean="0"/>
              <a:pPr/>
              <a:t>25</a:t>
            </a:fld>
            <a:endParaRPr lang="en-US" dirty="0"/>
          </a:p>
        </p:txBody>
      </p:sp>
    </p:spTree>
    <p:extLst>
      <p:ext uri="{BB962C8B-B14F-4D97-AF65-F5344CB8AC3E}">
        <p14:creationId xmlns:p14="http://schemas.microsoft.com/office/powerpoint/2010/main" val="4147019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E9020-2308-5448-9F78-36D6953DC7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232127-1A93-5740-9372-DB698D0271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3F5A92-7E7E-1D49-B7D5-F2C137140156}"/>
              </a:ext>
            </a:extLst>
          </p:cNvPr>
          <p:cNvSpPr>
            <a:spLocks noGrp="1"/>
          </p:cNvSpPr>
          <p:nvPr>
            <p:ph type="dt" sz="half" idx="10"/>
          </p:nvPr>
        </p:nvSpPr>
        <p:spPr/>
        <p:txBody>
          <a:bodyPr/>
          <a:lstStyle/>
          <a:p>
            <a:fld id="{6D05E50E-A4E6-7A44-9278-44FD7589D00D}" type="datetimeFigureOut">
              <a:rPr lang="en-US" smtClean="0"/>
              <a:t>11/16/20</a:t>
            </a:fld>
            <a:endParaRPr lang="en-US" dirty="0"/>
          </a:p>
        </p:txBody>
      </p:sp>
      <p:sp>
        <p:nvSpPr>
          <p:cNvPr id="5" name="Footer Placeholder 4">
            <a:extLst>
              <a:ext uri="{FF2B5EF4-FFF2-40B4-BE49-F238E27FC236}">
                <a16:creationId xmlns:a16="http://schemas.microsoft.com/office/drawing/2014/main" id="{4D8AAE98-0B6F-AE41-9B22-7A48330ED0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D70551-0AC9-9843-999E-87D9A50F8B70}"/>
              </a:ext>
            </a:extLst>
          </p:cNvPr>
          <p:cNvSpPr>
            <a:spLocks noGrp="1"/>
          </p:cNvSpPr>
          <p:nvPr>
            <p:ph type="sldNum" sz="quarter" idx="12"/>
          </p:nvPr>
        </p:nvSpPr>
        <p:spPr/>
        <p:txBody>
          <a:bodyPr/>
          <a:lstStyle/>
          <a:p>
            <a:fld id="{96F54904-8803-9E46-8D0A-BE531C0F5917}" type="slidenum">
              <a:rPr lang="en-US" smtClean="0"/>
              <a:t>‹#›</a:t>
            </a:fld>
            <a:endParaRPr lang="en-US" dirty="0"/>
          </a:p>
        </p:txBody>
      </p:sp>
    </p:spTree>
    <p:extLst>
      <p:ext uri="{BB962C8B-B14F-4D97-AF65-F5344CB8AC3E}">
        <p14:creationId xmlns:p14="http://schemas.microsoft.com/office/powerpoint/2010/main" val="248462716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C6CC1-3CD0-4347-A551-AB9D3606A9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2C1357-4C24-7443-AEC9-5D091B3A5D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F84F21-6EDD-594B-950A-D4BFF067480E}"/>
              </a:ext>
            </a:extLst>
          </p:cNvPr>
          <p:cNvSpPr>
            <a:spLocks noGrp="1"/>
          </p:cNvSpPr>
          <p:nvPr>
            <p:ph type="dt" sz="half" idx="10"/>
          </p:nvPr>
        </p:nvSpPr>
        <p:spPr/>
        <p:txBody>
          <a:bodyPr/>
          <a:lstStyle/>
          <a:p>
            <a:fld id="{6D05E50E-A4E6-7A44-9278-44FD7589D00D}" type="datetimeFigureOut">
              <a:rPr lang="en-US" smtClean="0"/>
              <a:t>11/16/20</a:t>
            </a:fld>
            <a:endParaRPr lang="en-US" dirty="0"/>
          </a:p>
        </p:txBody>
      </p:sp>
      <p:sp>
        <p:nvSpPr>
          <p:cNvPr id="5" name="Footer Placeholder 4">
            <a:extLst>
              <a:ext uri="{FF2B5EF4-FFF2-40B4-BE49-F238E27FC236}">
                <a16:creationId xmlns:a16="http://schemas.microsoft.com/office/drawing/2014/main" id="{727DEA24-1C73-054F-A109-3D97CF85C8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A28C7E-5681-9941-A2DA-739EB15222A2}"/>
              </a:ext>
            </a:extLst>
          </p:cNvPr>
          <p:cNvSpPr>
            <a:spLocks noGrp="1"/>
          </p:cNvSpPr>
          <p:nvPr>
            <p:ph type="sldNum" sz="quarter" idx="12"/>
          </p:nvPr>
        </p:nvSpPr>
        <p:spPr/>
        <p:txBody>
          <a:bodyPr/>
          <a:lstStyle/>
          <a:p>
            <a:fld id="{96F54904-8803-9E46-8D0A-BE531C0F5917}" type="slidenum">
              <a:rPr lang="en-US" smtClean="0"/>
              <a:t>‹#›</a:t>
            </a:fld>
            <a:endParaRPr lang="en-US" dirty="0"/>
          </a:p>
        </p:txBody>
      </p:sp>
    </p:spTree>
    <p:extLst>
      <p:ext uri="{BB962C8B-B14F-4D97-AF65-F5344CB8AC3E}">
        <p14:creationId xmlns:p14="http://schemas.microsoft.com/office/powerpoint/2010/main" val="375838320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90F292-6A72-EE4A-8C02-3667702D5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074EF9-CBC5-DA4C-846C-E0361F341B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380885-FE1F-394B-9CCE-530438F3CC7B}"/>
              </a:ext>
            </a:extLst>
          </p:cNvPr>
          <p:cNvSpPr>
            <a:spLocks noGrp="1"/>
          </p:cNvSpPr>
          <p:nvPr>
            <p:ph type="dt" sz="half" idx="10"/>
          </p:nvPr>
        </p:nvSpPr>
        <p:spPr/>
        <p:txBody>
          <a:bodyPr/>
          <a:lstStyle/>
          <a:p>
            <a:fld id="{6D05E50E-A4E6-7A44-9278-44FD7589D00D}" type="datetimeFigureOut">
              <a:rPr lang="en-US" smtClean="0"/>
              <a:t>11/16/20</a:t>
            </a:fld>
            <a:endParaRPr lang="en-US" dirty="0"/>
          </a:p>
        </p:txBody>
      </p:sp>
      <p:sp>
        <p:nvSpPr>
          <p:cNvPr id="5" name="Footer Placeholder 4">
            <a:extLst>
              <a:ext uri="{FF2B5EF4-FFF2-40B4-BE49-F238E27FC236}">
                <a16:creationId xmlns:a16="http://schemas.microsoft.com/office/drawing/2014/main" id="{25D1FF9C-1BB7-0942-9E3B-6BFBE2E338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831550-A24C-1245-AF80-1FCF5A40B454}"/>
              </a:ext>
            </a:extLst>
          </p:cNvPr>
          <p:cNvSpPr>
            <a:spLocks noGrp="1"/>
          </p:cNvSpPr>
          <p:nvPr>
            <p:ph type="sldNum" sz="quarter" idx="12"/>
          </p:nvPr>
        </p:nvSpPr>
        <p:spPr/>
        <p:txBody>
          <a:bodyPr/>
          <a:lstStyle/>
          <a:p>
            <a:fld id="{96F54904-8803-9E46-8D0A-BE531C0F5917}" type="slidenum">
              <a:rPr lang="en-US" smtClean="0"/>
              <a:t>‹#›</a:t>
            </a:fld>
            <a:endParaRPr lang="en-US" dirty="0"/>
          </a:p>
        </p:txBody>
      </p:sp>
    </p:spTree>
    <p:extLst>
      <p:ext uri="{BB962C8B-B14F-4D97-AF65-F5344CB8AC3E}">
        <p14:creationId xmlns:p14="http://schemas.microsoft.com/office/powerpoint/2010/main" val="238779443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DD306-D8EB-4A49-9C02-E7C9F22204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2EAB07-9F35-C04D-B168-1B65C40B11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F01CA8-AFCC-7348-89CB-AD0B03D6B40D}"/>
              </a:ext>
            </a:extLst>
          </p:cNvPr>
          <p:cNvSpPr>
            <a:spLocks noGrp="1"/>
          </p:cNvSpPr>
          <p:nvPr>
            <p:ph type="dt" sz="half" idx="10"/>
          </p:nvPr>
        </p:nvSpPr>
        <p:spPr/>
        <p:txBody>
          <a:bodyPr/>
          <a:lstStyle/>
          <a:p>
            <a:fld id="{6D05E50E-A4E6-7A44-9278-44FD7589D00D}" type="datetimeFigureOut">
              <a:rPr lang="en-US" smtClean="0"/>
              <a:t>11/16/20</a:t>
            </a:fld>
            <a:endParaRPr lang="en-US" dirty="0"/>
          </a:p>
        </p:txBody>
      </p:sp>
      <p:sp>
        <p:nvSpPr>
          <p:cNvPr id="5" name="Footer Placeholder 4">
            <a:extLst>
              <a:ext uri="{FF2B5EF4-FFF2-40B4-BE49-F238E27FC236}">
                <a16:creationId xmlns:a16="http://schemas.microsoft.com/office/drawing/2014/main" id="{2729DD15-DCFD-7348-BFA6-D05D08A4EB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52A89B1-07B8-EB47-B0FB-1148B740B1C1}"/>
              </a:ext>
            </a:extLst>
          </p:cNvPr>
          <p:cNvSpPr>
            <a:spLocks noGrp="1"/>
          </p:cNvSpPr>
          <p:nvPr>
            <p:ph type="sldNum" sz="quarter" idx="12"/>
          </p:nvPr>
        </p:nvSpPr>
        <p:spPr/>
        <p:txBody>
          <a:bodyPr/>
          <a:lstStyle/>
          <a:p>
            <a:fld id="{96F54904-8803-9E46-8D0A-BE531C0F5917}" type="slidenum">
              <a:rPr lang="en-US" smtClean="0"/>
              <a:t>‹#›</a:t>
            </a:fld>
            <a:endParaRPr lang="en-US" dirty="0"/>
          </a:p>
        </p:txBody>
      </p:sp>
    </p:spTree>
    <p:extLst>
      <p:ext uri="{BB962C8B-B14F-4D97-AF65-F5344CB8AC3E}">
        <p14:creationId xmlns:p14="http://schemas.microsoft.com/office/powerpoint/2010/main" val="333642735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9F751-F1B2-A347-B8E5-27A4C038BA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FE69B2-9F0B-294C-868D-73E09DAE81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BE4301-9FE8-1342-9153-419E9E732BA7}"/>
              </a:ext>
            </a:extLst>
          </p:cNvPr>
          <p:cNvSpPr>
            <a:spLocks noGrp="1"/>
          </p:cNvSpPr>
          <p:nvPr>
            <p:ph type="dt" sz="half" idx="10"/>
          </p:nvPr>
        </p:nvSpPr>
        <p:spPr/>
        <p:txBody>
          <a:bodyPr/>
          <a:lstStyle/>
          <a:p>
            <a:fld id="{6D05E50E-A4E6-7A44-9278-44FD7589D00D}" type="datetimeFigureOut">
              <a:rPr lang="en-US" smtClean="0"/>
              <a:t>11/16/20</a:t>
            </a:fld>
            <a:endParaRPr lang="en-US" dirty="0"/>
          </a:p>
        </p:txBody>
      </p:sp>
      <p:sp>
        <p:nvSpPr>
          <p:cNvPr id="5" name="Footer Placeholder 4">
            <a:extLst>
              <a:ext uri="{FF2B5EF4-FFF2-40B4-BE49-F238E27FC236}">
                <a16:creationId xmlns:a16="http://schemas.microsoft.com/office/drawing/2014/main" id="{DE477C87-167B-8947-90E4-54FD9C134B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BA2CDB-D62C-B642-90FD-656A8E205247}"/>
              </a:ext>
            </a:extLst>
          </p:cNvPr>
          <p:cNvSpPr>
            <a:spLocks noGrp="1"/>
          </p:cNvSpPr>
          <p:nvPr>
            <p:ph type="sldNum" sz="quarter" idx="12"/>
          </p:nvPr>
        </p:nvSpPr>
        <p:spPr/>
        <p:txBody>
          <a:bodyPr/>
          <a:lstStyle/>
          <a:p>
            <a:fld id="{96F54904-8803-9E46-8D0A-BE531C0F5917}" type="slidenum">
              <a:rPr lang="en-US" smtClean="0"/>
              <a:t>‹#›</a:t>
            </a:fld>
            <a:endParaRPr lang="en-US" dirty="0"/>
          </a:p>
        </p:txBody>
      </p:sp>
    </p:spTree>
    <p:extLst>
      <p:ext uri="{BB962C8B-B14F-4D97-AF65-F5344CB8AC3E}">
        <p14:creationId xmlns:p14="http://schemas.microsoft.com/office/powerpoint/2010/main" val="423001820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72061-AFFF-8E48-8578-B18CE3C704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20B2C-9B9B-5E40-8522-E100758C3F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AE1D98-C033-7F48-8F31-5127233961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93DCC4-B50F-0944-81A8-83CA9CC9D4F8}"/>
              </a:ext>
            </a:extLst>
          </p:cNvPr>
          <p:cNvSpPr>
            <a:spLocks noGrp="1"/>
          </p:cNvSpPr>
          <p:nvPr>
            <p:ph type="dt" sz="half" idx="10"/>
          </p:nvPr>
        </p:nvSpPr>
        <p:spPr/>
        <p:txBody>
          <a:bodyPr/>
          <a:lstStyle/>
          <a:p>
            <a:fld id="{6D05E50E-A4E6-7A44-9278-44FD7589D00D}" type="datetimeFigureOut">
              <a:rPr lang="en-US" smtClean="0"/>
              <a:t>11/16/20</a:t>
            </a:fld>
            <a:endParaRPr lang="en-US" dirty="0"/>
          </a:p>
        </p:txBody>
      </p:sp>
      <p:sp>
        <p:nvSpPr>
          <p:cNvPr id="6" name="Footer Placeholder 5">
            <a:extLst>
              <a:ext uri="{FF2B5EF4-FFF2-40B4-BE49-F238E27FC236}">
                <a16:creationId xmlns:a16="http://schemas.microsoft.com/office/drawing/2014/main" id="{C03E1DCA-5520-5D40-9AC4-7EEF09E79D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80FFE40-9C13-BB49-93FA-50BDABAEF033}"/>
              </a:ext>
            </a:extLst>
          </p:cNvPr>
          <p:cNvSpPr>
            <a:spLocks noGrp="1"/>
          </p:cNvSpPr>
          <p:nvPr>
            <p:ph type="sldNum" sz="quarter" idx="12"/>
          </p:nvPr>
        </p:nvSpPr>
        <p:spPr/>
        <p:txBody>
          <a:bodyPr/>
          <a:lstStyle/>
          <a:p>
            <a:fld id="{96F54904-8803-9E46-8D0A-BE531C0F5917}" type="slidenum">
              <a:rPr lang="en-US" smtClean="0"/>
              <a:t>‹#›</a:t>
            </a:fld>
            <a:endParaRPr lang="en-US" dirty="0"/>
          </a:p>
        </p:txBody>
      </p:sp>
    </p:spTree>
    <p:extLst>
      <p:ext uri="{BB962C8B-B14F-4D97-AF65-F5344CB8AC3E}">
        <p14:creationId xmlns:p14="http://schemas.microsoft.com/office/powerpoint/2010/main" val="357692466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CE32C-FB05-2A42-A486-7BB582F4B4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D45C3C-7FAA-9744-B7FA-DE736EB44C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4A8AF4-9A7F-934C-B111-0EBCFFD8DB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4444BE-9579-F74E-A7E8-FB3A3376C3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65E8D8-47A0-AD41-AD3D-81005053F0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189928-767F-3844-9884-CECE5AB64B64}"/>
              </a:ext>
            </a:extLst>
          </p:cNvPr>
          <p:cNvSpPr>
            <a:spLocks noGrp="1"/>
          </p:cNvSpPr>
          <p:nvPr>
            <p:ph type="dt" sz="half" idx="10"/>
          </p:nvPr>
        </p:nvSpPr>
        <p:spPr/>
        <p:txBody>
          <a:bodyPr/>
          <a:lstStyle/>
          <a:p>
            <a:fld id="{6D05E50E-A4E6-7A44-9278-44FD7589D00D}" type="datetimeFigureOut">
              <a:rPr lang="en-US" smtClean="0"/>
              <a:t>11/16/20</a:t>
            </a:fld>
            <a:endParaRPr lang="en-US" dirty="0"/>
          </a:p>
        </p:txBody>
      </p:sp>
      <p:sp>
        <p:nvSpPr>
          <p:cNvPr id="8" name="Footer Placeholder 7">
            <a:extLst>
              <a:ext uri="{FF2B5EF4-FFF2-40B4-BE49-F238E27FC236}">
                <a16:creationId xmlns:a16="http://schemas.microsoft.com/office/drawing/2014/main" id="{AC0F023A-273F-8340-8082-1A4843446B1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5DFFB77-7343-DA42-9367-F5C6385A0F5D}"/>
              </a:ext>
            </a:extLst>
          </p:cNvPr>
          <p:cNvSpPr>
            <a:spLocks noGrp="1"/>
          </p:cNvSpPr>
          <p:nvPr>
            <p:ph type="sldNum" sz="quarter" idx="12"/>
          </p:nvPr>
        </p:nvSpPr>
        <p:spPr/>
        <p:txBody>
          <a:bodyPr/>
          <a:lstStyle/>
          <a:p>
            <a:fld id="{96F54904-8803-9E46-8D0A-BE531C0F5917}" type="slidenum">
              <a:rPr lang="en-US" smtClean="0"/>
              <a:t>‹#›</a:t>
            </a:fld>
            <a:endParaRPr lang="en-US" dirty="0"/>
          </a:p>
        </p:txBody>
      </p:sp>
    </p:spTree>
    <p:extLst>
      <p:ext uri="{BB962C8B-B14F-4D97-AF65-F5344CB8AC3E}">
        <p14:creationId xmlns:p14="http://schemas.microsoft.com/office/powerpoint/2010/main" val="157475128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56533-DB2D-854F-8783-5269CCA546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293067-9975-394C-AB01-0ACD4C193C7A}"/>
              </a:ext>
            </a:extLst>
          </p:cNvPr>
          <p:cNvSpPr>
            <a:spLocks noGrp="1"/>
          </p:cNvSpPr>
          <p:nvPr>
            <p:ph type="dt" sz="half" idx="10"/>
          </p:nvPr>
        </p:nvSpPr>
        <p:spPr/>
        <p:txBody>
          <a:bodyPr/>
          <a:lstStyle/>
          <a:p>
            <a:fld id="{6D05E50E-A4E6-7A44-9278-44FD7589D00D}" type="datetimeFigureOut">
              <a:rPr lang="en-US" smtClean="0"/>
              <a:t>11/16/20</a:t>
            </a:fld>
            <a:endParaRPr lang="en-US" dirty="0"/>
          </a:p>
        </p:txBody>
      </p:sp>
      <p:sp>
        <p:nvSpPr>
          <p:cNvPr id="4" name="Footer Placeholder 3">
            <a:extLst>
              <a:ext uri="{FF2B5EF4-FFF2-40B4-BE49-F238E27FC236}">
                <a16:creationId xmlns:a16="http://schemas.microsoft.com/office/drawing/2014/main" id="{71CC9C22-3714-BF4F-B432-35E296732EB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048AE29-4EC2-4F4E-9C80-05075C18E7DB}"/>
              </a:ext>
            </a:extLst>
          </p:cNvPr>
          <p:cNvSpPr>
            <a:spLocks noGrp="1"/>
          </p:cNvSpPr>
          <p:nvPr>
            <p:ph type="sldNum" sz="quarter" idx="12"/>
          </p:nvPr>
        </p:nvSpPr>
        <p:spPr/>
        <p:txBody>
          <a:bodyPr/>
          <a:lstStyle/>
          <a:p>
            <a:fld id="{96F54904-8803-9E46-8D0A-BE531C0F5917}" type="slidenum">
              <a:rPr lang="en-US" smtClean="0"/>
              <a:t>‹#›</a:t>
            </a:fld>
            <a:endParaRPr lang="en-US" dirty="0"/>
          </a:p>
        </p:txBody>
      </p:sp>
    </p:spTree>
    <p:extLst>
      <p:ext uri="{BB962C8B-B14F-4D97-AF65-F5344CB8AC3E}">
        <p14:creationId xmlns:p14="http://schemas.microsoft.com/office/powerpoint/2010/main" val="147748047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F5701A-CB1E-4C43-A6FD-C372ED6305CF}"/>
              </a:ext>
            </a:extLst>
          </p:cNvPr>
          <p:cNvSpPr>
            <a:spLocks noGrp="1"/>
          </p:cNvSpPr>
          <p:nvPr>
            <p:ph type="dt" sz="half" idx="10"/>
          </p:nvPr>
        </p:nvSpPr>
        <p:spPr/>
        <p:txBody>
          <a:bodyPr/>
          <a:lstStyle/>
          <a:p>
            <a:fld id="{6D05E50E-A4E6-7A44-9278-44FD7589D00D}" type="datetimeFigureOut">
              <a:rPr lang="en-US" smtClean="0"/>
              <a:t>11/16/20</a:t>
            </a:fld>
            <a:endParaRPr lang="en-US" dirty="0"/>
          </a:p>
        </p:txBody>
      </p:sp>
      <p:sp>
        <p:nvSpPr>
          <p:cNvPr id="3" name="Footer Placeholder 2">
            <a:extLst>
              <a:ext uri="{FF2B5EF4-FFF2-40B4-BE49-F238E27FC236}">
                <a16:creationId xmlns:a16="http://schemas.microsoft.com/office/drawing/2014/main" id="{158F6109-6962-AD46-A99C-725717CF408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90495C0-12FB-BF43-969F-AC03402B62E2}"/>
              </a:ext>
            </a:extLst>
          </p:cNvPr>
          <p:cNvSpPr>
            <a:spLocks noGrp="1"/>
          </p:cNvSpPr>
          <p:nvPr>
            <p:ph type="sldNum" sz="quarter" idx="12"/>
          </p:nvPr>
        </p:nvSpPr>
        <p:spPr/>
        <p:txBody>
          <a:bodyPr/>
          <a:lstStyle/>
          <a:p>
            <a:fld id="{96F54904-8803-9E46-8D0A-BE531C0F5917}" type="slidenum">
              <a:rPr lang="en-US" smtClean="0"/>
              <a:t>‹#›</a:t>
            </a:fld>
            <a:endParaRPr lang="en-US" dirty="0"/>
          </a:p>
        </p:txBody>
      </p:sp>
    </p:spTree>
    <p:extLst>
      <p:ext uri="{BB962C8B-B14F-4D97-AF65-F5344CB8AC3E}">
        <p14:creationId xmlns:p14="http://schemas.microsoft.com/office/powerpoint/2010/main" val="75578808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C9D8F-F9E0-764A-AF14-8387199FC9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A92348-9CD9-2D43-82B9-F3ACA12F31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E0D6EF-D29E-874A-8D84-939AF09EE2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B7D8A3-3CA6-4B43-B1F9-DA1A579026E1}"/>
              </a:ext>
            </a:extLst>
          </p:cNvPr>
          <p:cNvSpPr>
            <a:spLocks noGrp="1"/>
          </p:cNvSpPr>
          <p:nvPr>
            <p:ph type="dt" sz="half" idx="10"/>
          </p:nvPr>
        </p:nvSpPr>
        <p:spPr/>
        <p:txBody>
          <a:bodyPr/>
          <a:lstStyle/>
          <a:p>
            <a:fld id="{6D05E50E-A4E6-7A44-9278-44FD7589D00D}" type="datetimeFigureOut">
              <a:rPr lang="en-US" smtClean="0"/>
              <a:t>11/16/20</a:t>
            </a:fld>
            <a:endParaRPr lang="en-US" dirty="0"/>
          </a:p>
        </p:txBody>
      </p:sp>
      <p:sp>
        <p:nvSpPr>
          <p:cNvPr id="6" name="Footer Placeholder 5">
            <a:extLst>
              <a:ext uri="{FF2B5EF4-FFF2-40B4-BE49-F238E27FC236}">
                <a16:creationId xmlns:a16="http://schemas.microsoft.com/office/drawing/2014/main" id="{0BBEF216-0D2E-AF43-87E9-F8A9B81A8DF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943B6CB-A96D-2D42-9FA0-90FBE062AC13}"/>
              </a:ext>
            </a:extLst>
          </p:cNvPr>
          <p:cNvSpPr>
            <a:spLocks noGrp="1"/>
          </p:cNvSpPr>
          <p:nvPr>
            <p:ph type="sldNum" sz="quarter" idx="12"/>
          </p:nvPr>
        </p:nvSpPr>
        <p:spPr/>
        <p:txBody>
          <a:bodyPr/>
          <a:lstStyle/>
          <a:p>
            <a:fld id="{96F54904-8803-9E46-8D0A-BE531C0F5917}" type="slidenum">
              <a:rPr lang="en-US" smtClean="0"/>
              <a:t>‹#›</a:t>
            </a:fld>
            <a:endParaRPr lang="en-US" dirty="0"/>
          </a:p>
        </p:txBody>
      </p:sp>
    </p:spTree>
    <p:extLst>
      <p:ext uri="{BB962C8B-B14F-4D97-AF65-F5344CB8AC3E}">
        <p14:creationId xmlns:p14="http://schemas.microsoft.com/office/powerpoint/2010/main" val="24232291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7CEA5-EB0F-174B-8202-F6941A96F2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57DEE7-91B4-4F48-9F75-0E608978C5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CD90F08-193B-FD49-99FA-7230EC6A75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3BD75A-CE30-C746-B3B5-85D3F040A939}"/>
              </a:ext>
            </a:extLst>
          </p:cNvPr>
          <p:cNvSpPr>
            <a:spLocks noGrp="1"/>
          </p:cNvSpPr>
          <p:nvPr>
            <p:ph type="dt" sz="half" idx="10"/>
          </p:nvPr>
        </p:nvSpPr>
        <p:spPr/>
        <p:txBody>
          <a:bodyPr/>
          <a:lstStyle/>
          <a:p>
            <a:fld id="{6D05E50E-A4E6-7A44-9278-44FD7589D00D}" type="datetimeFigureOut">
              <a:rPr lang="en-US" smtClean="0"/>
              <a:t>11/16/20</a:t>
            </a:fld>
            <a:endParaRPr lang="en-US" dirty="0"/>
          </a:p>
        </p:txBody>
      </p:sp>
      <p:sp>
        <p:nvSpPr>
          <p:cNvPr id="6" name="Footer Placeholder 5">
            <a:extLst>
              <a:ext uri="{FF2B5EF4-FFF2-40B4-BE49-F238E27FC236}">
                <a16:creationId xmlns:a16="http://schemas.microsoft.com/office/drawing/2014/main" id="{C871BE6A-13A8-B947-9D57-98865F168EA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ECC481-8319-7848-9DCE-9A5B75F44541}"/>
              </a:ext>
            </a:extLst>
          </p:cNvPr>
          <p:cNvSpPr>
            <a:spLocks noGrp="1"/>
          </p:cNvSpPr>
          <p:nvPr>
            <p:ph type="sldNum" sz="quarter" idx="12"/>
          </p:nvPr>
        </p:nvSpPr>
        <p:spPr/>
        <p:txBody>
          <a:bodyPr/>
          <a:lstStyle/>
          <a:p>
            <a:fld id="{96F54904-8803-9E46-8D0A-BE531C0F5917}" type="slidenum">
              <a:rPr lang="en-US" smtClean="0"/>
              <a:t>‹#›</a:t>
            </a:fld>
            <a:endParaRPr lang="en-US" dirty="0"/>
          </a:p>
        </p:txBody>
      </p:sp>
    </p:spTree>
    <p:extLst>
      <p:ext uri="{BB962C8B-B14F-4D97-AF65-F5344CB8AC3E}">
        <p14:creationId xmlns:p14="http://schemas.microsoft.com/office/powerpoint/2010/main" val="359876551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B73153-BE70-6C40-A2E9-F6033E9C58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385E0D-0F1E-A94B-9247-4E2AFC701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76F36-0D0D-9043-8620-71F3B2621D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05E50E-A4E6-7A44-9278-44FD7589D00D}" type="datetimeFigureOut">
              <a:rPr lang="en-US" smtClean="0"/>
              <a:t>11/16/20</a:t>
            </a:fld>
            <a:endParaRPr lang="en-US" dirty="0"/>
          </a:p>
        </p:txBody>
      </p:sp>
      <p:sp>
        <p:nvSpPr>
          <p:cNvPr id="5" name="Footer Placeholder 4">
            <a:extLst>
              <a:ext uri="{FF2B5EF4-FFF2-40B4-BE49-F238E27FC236}">
                <a16:creationId xmlns:a16="http://schemas.microsoft.com/office/drawing/2014/main" id="{ECFEBAE9-E96C-C740-8252-799959DDAC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5A35E4F-A06B-284A-9A06-8069200199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54904-8803-9E46-8D0A-BE531C0F5917}" type="slidenum">
              <a:rPr lang="en-US" smtClean="0"/>
              <a:t>‹#›</a:t>
            </a:fld>
            <a:endParaRPr lang="en-US" dirty="0"/>
          </a:p>
        </p:txBody>
      </p:sp>
    </p:spTree>
    <p:extLst>
      <p:ext uri="{BB962C8B-B14F-4D97-AF65-F5344CB8AC3E}">
        <p14:creationId xmlns:p14="http://schemas.microsoft.com/office/powerpoint/2010/main" val="27744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20.emf"/></Relationships>
</file>

<file path=ppt/slides/_rels/slide18.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hart" Target="../charts/chart7.xml"/><Relationship Id="rId5" Type="http://schemas.openxmlformats.org/officeDocument/2006/relationships/image" Target="../media/image1.jpeg"/><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comments" Target="../comments/comment1.xml"/><Relationship Id="rId4" Type="http://schemas.openxmlformats.org/officeDocument/2006/relationships/image" Target="../media/image10.jpe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48EB8D5-6433-4E45-9C3C-691A658F3150}"/>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1120479" y="1600497"/>
            <a:ext cx="9951041" cy="3657005"/>
          </a:xfrm>
          <a:prstGeom prst="rect">
            <a:avLst/>
          </a:prstGeom>
          <a:noFill/>
        </p:spPr>
      </p:pic>
      <p:sp>
        <p:nvSpPr>
          <p:cNvPr id="2" name="TextBox 1">
            <a:extLst>
              <a:ext uri="{FF2B5EF4-FFF2-40B4-BE49-F238E27FC236}">
                <a16:creationId xmlns:a16="http://schemas.microsoft.com/office/drawing/2014/main" id="{76D8C0A2-C3E6-4F56-A85A-FB6EFD90CA10}"/>
              </a:ext>
            </a:extLst>
          </p:cNvPr>
          <p:cNvSpPr txBox="1"/>
          <p:nvPr/>
        </p:nvSpPr>
        <p:spPr>
          <a:xfrm>
            <a:off x="4383157" y="5485068"/>
            <a:ext cx="6977269" cy="646331"/>
          </a:xfrm>
          <a:prstGeom prst="rect">
            <a:avLst/>
          </a:prstGeom>
          <a:noFill/>
        </p:spPr>
        <p:txBody>
          <a:bodyPr wrap="square" rtlCol="0">
            <a:spAutoFit/>
          </a:bodyPr>
          <a:lstStyle/>
          <a:p>
            <a:pPr algn="ctr"/>
            <a:r>
              <a:rPr lang="en-US" b="1" dirty="0"/>
              <a:t>Virtual Fall Investor Summit November 16, 2020</a:t>
            </a:r>
          </a:p>
          <a:p>
            <a:pPr algn="ctr"/>
            <a:r>
              <a:rPr lang="en-US" b="1" dirty="0"/>
              <a:t> </a:t>
            </a:r>
            <a:r>
              <a:rPr lang="en-US" dirty="0"/>
              <a:t>Sanjay Singh, Executive Chairman and Gary Medved, CEO/President</a:t>
            </a:r>
          </a:p>
        </p:txBody>
      </p:sp>
    </p:spTree>
    <p:extLst>
      <p:ext uri="{BB962C8B-B14F-4D97-AF65-F5344CB8AC3E}">
        <p14:creationId xmlns:p14="http://schemas.microsoft.com/office/powerpoint/2010/main" val="67848164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1886-3C41-5A49-BFEA-6D01618B5B53}"/>
              </a:ext>
            </a:extLst>
          </p:cNvPr>
          <p:cNvSpPr>
            <a:spLocks noGrp="1"/>
          </p:cNvSpPr>
          <p:nvPr>
            <p:ph type="title"/>
          </p:nvPr>
        </p:nvSpPr>
        <p:spPr>
          <a:xfrm>
            <a:off x="5093827" y="515717"/>
            <a:ext cx="4981916" cy="844242"/>
          </a:xfrm>
        </p:spPr>
        <p:txBody>
          <a:bodyPr>
            <a:noAutofit/>
          </a:bodyPr>
          <a:lstStyle/>
          <a:p>
            <a:pPr algn="ctr"/>
            <a:r>
              <a:rPr lang="en-US" sz="3200" b="1" dirty="0">
                <a:solidFill>
                  <a:srgbClr val="0B36F9"/>
                </a:solidFill>
                <a:latin typeface="Verdana Pro" panose="020F0502020204030204" pitchFamily="34" charset="0"/>
              </a:rPr>
              <a:t>Brand Awareness</a:t>
            </a:r>
            <a:br>
              <a:rPr lang="en-US" b="1" dirty="0">
                <a:solidFill>
                  <a:srgbClr val="0B36F9"/>
                </a:solidFill>
                <a:latin typeface="Verdana Pro" panose="020F0502020204030204" pitchFamily="34" charset="0"/>
              </a:rPr>
            </a:br>
            <a:r>
              <a:rPr lang="en-US" sz="2000" b="1" dirty="0">
                <a:solidFill>
                  <a:srgbClr val="0B36F9"/>
                </a:solidFill>
                <a:latin typeface="Verdana Pro" panose="020F0502020204030204" pitchFamily="34" charset="0"/>
              </a:rPr>
              <a:t>(Searches per Month for “Mace”)</a:t>
            </a:r>
          </a:p>
        </p:txBody>
      </p:sp>
      <p:pic>
        <p:nvPicPr>
          <p:cNvPr id="6" name="Picture 5">
            <a:extLst>
              <a:ext uri="{FF2B5EF4-FFF2-40B4-BE49-F238E27FC236}">
                <a16:creationId xmlns:a16="http://schemas.microsoft.com/office/drawing/2014/main" id="{ADE280D4-4FA1-5A47-A78D-614E6003BF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592668"/>
            <a:ext cx="1998133" cy="767291"/>
          </a:xfrm>
          <a:prstGeom prst="rect">
            <a:avLst/>
          </a:prstGeom>
          <a:noFill/>
          <a:ln>
            <a:noFill/>
          </a:ln>
        </p:spPr>
      </p:pic>
      <p:graphicFrame>
        <p:nvGraphicFramePr>
          <p:cNvPr id="9" name="Chart 8">
            <a:extLst>
              <a:ext uri="{FF2B5EF4-FFF2-40B4-BE49-F238E27FC236}">
                <a16:creationId xmlns:a16="http://schemas.microsoft.com/office/drawing/2014/main" id="{0BCF8D7C-ADE2-4BDA-9464-064861D9EFD0}"/>
              </a:ext>
            </a:extLst>
          </p:cNvPr>
          <p:cNvGraphicFramePr>
            <a:graphicFrameLocks/>
          </p:cNvGraphicFramePr>
          <p:nvPr>
            <p:extLst>
              <p:ext uri="{D42A27DB-BD31-4B8C-83A1-F6EECF244321}">
                <p14:modId xmlns:p14="http://schemas.microsoft.com/office/powerpoint/2010/main" val="3097132812"/>
              </p:ext>
            </p:extLst>
          </p:nvPr>
        </p:nvGraphicFramePr>
        <p:xfrm>
          <a:off x="2116257" y="1661516"/>
          <a:ext cx="7959486" cy="47599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8B229952-AC75-4330-81E5-A97F7E56CEF1}"/>
              </a:ext>
            </a:extLst>
          </p:cNvPr>
          <p:cNvSpPr txBox="1"/>
          <p:nvPr/>
        </p:nvSpPr>
        <p:spPr>
          <a:xfrm>
            <a:off x="10075743" y="6611779"/>
            <a:ext cx="2771262" cy="246221"/>
          </a:xfrm>
          <a:prstGeom prst="rect">
            <a:avLst/>
          </a:prstGeom>
          <a:noFill/>
        </p:spPr>
        <p:txBody>
          <a:bodyPr wrap="square" rtlCol="0">
            <a:spAutoFit/>
          </a:bodyPr>
          <a:lstStyle/>
          <a:p>
            <a:r>
              <a:rPr lang="en-US" sz="1000" dirty="0">
                <a:latin typeface="Verdana Pro" panose="020B0604030504040204" pitchFamily="34" charset="0"/>
              </a:rPr>
              <a:t>Source: Semrush March 2020</a:t>
            </a:r>
          </a:p>
        </p:txBody>
      </p:sp>
    </p:spTree>
    <p:extLst>
      <p:ext uri="{BB962C8B-B14F-4D97-AF65-F5344CB8AC3E}">
        <p14:creationId xmlns:p14="http://schemas.microsoft.com/office/powerpoint/2010/main" val="197000655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1886-3C41-5A49-BFEA-6D01618B5B53}"/>
              </a:ext>
            </a:extLst>
          </p:cNvPr>
          <p:cNvSpPr>
            <a:spLocks noGrp="1"/>
          </p:cNvSpPr>
          <p:nvPr>
            <p:ph type="title"/>
          </p:nvPr>
        </p:nvSpPr>
        <p:spPr>
          <a:xfrm>
            <a:off x="3481918" y="365126"/>
            <a:ext cx="8551332" cy="1296458"/>
          </a:xfrm>
        </p:spPr>
        <p:txBody>
          <a:bodyPr>
            <a:noAutofit/>
          </a:bodyPr>
          <a:lstStyle/>
          <a:p>
            <a:r>
              <a:rPr lang="en-US" sz="3200" b="1" dirty="0">
                <a:solidFill>
                  <a:srgbClr val="0B36F9"/>
                </a:solidFill>
                <a:latin typeface="Verdana Pro" panose="020F0502020204030204" pitchFamily="34" charset="0"/>
              </a:rPr>
              <a:t>Current Sales Distribution</a:t>
            </a:r>
          </a:p>
        </p:txBody>
      </p:sp>
      <p:pic>
        <p:nvPicPr>
          <p:cNvPr id="6" name="Picture 5">
            <a:extLst>
              <a:ext uri="{FF2B5EF4-FFF2-40B4-BE49-F238E27FC236}">
                <a16:creationId xmlns:a16="http://schemas.microsoft.com/office/drawing/2014/main" id="{ADE280D4-4FA1-5A47-A78D-614E6003BF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592668"/>
            <a:ext cx="1998133" cy="767291"/>
          </a:xfrm>
          <a:prstGeom prst="rect">
            <a:avLst/>
          </a:prstGeom>
          <a:noFill/>
          <a:ln>
            <a:noFill/>
          </a:ln>
        </p:spPr>
      </p:pic>
      <p:graphicFrame>
        <p:nvGraphicFramePr>
          <p:cNvPr id="8" name="Chart 7">
            <a:extLst>
              <a:ext uri="{FF2B5EF4-FFF2-40B4-BE49-F238E27FC236}">
                <a16:creationId xmlns:a16="http://schemas.microsoft.com/office/drawing/2014/main" id="{E451092C-021E-45FA-A7C5-7F1728C343B8}"/>
              </a:ext>
            </a:extLst>
          </p:cNvPr>
          <p:cNvGraphicFramePr>
            <a:graphicFrameLocks/>
          </p:cNvGraphicFramePr>
          <p:nvPr>
            <p:extLst>
              <p:ext uri="{D42A27DB-BD31-4B8C-83A1-F6EECF244321}">
                <p14:modId xmlns:p14="http://schemas.microsoft.com/office/powerpoint/2010/main" val="696798697"/>
              </p:ext>
            </p:extLst>
          </p:nvPr>
        </p:nvGraphicFramePr>
        <p:xfrm>
          <a:off x="2421168" y="1359959"/>
          <a:ext cx="9065342" cy="54980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474957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DFE752-CD3E-ED43-AB5E-AA50065744DE}"/>
              </a:ext>
            </a:extLst>
          </p:cNvPr>
          <p:cNvSpPr>
            <a:spLocks noGrp="1"/>
          </p:cNvSpPr>
          <p:nvPr>
            <p:ph idx="1"/>
          </p:nvPr>
        </p:nvSpPr>
        <p:spPr>
          <a:xfrm>
            <a:off x="838200" y="1253331"/>
            <a:ext cx="10515600" cy="4351338"/>
          </a:xfrm>
        </p:spPr>
        <p:txBody>
          <a:bodyPr anchor="ctr">
            <a:normAutofit/>
          </a:bodyPr>
          <a:lstStyle/>
          <a:p>
            <a:pPr marL="0" indent="0" algn="ctr">
              <a:buNone/>
            </a:pPr>
            <a:r>
              <a:rPr lang="en-US" sz="7200" dirty="0">
                <a:solidFill>
                  <a:srgbClr val="0B36F9"/>
                </a:solidFill>
                <a:latin typeface="Verdana Pro" panose="020B0604030504040204" pitchFamily="34" charset="0"/>
              </a:rPr>
              <a:t>YTD Incoming Orders &amp; Drivers</a:t>
            </a:r>
            <a:endParaRPr lang="en-US" sz="7200" i="1" dirty="0">
              <a:solidFill>
                <a:srgbClr val="0B36F9"/>
              </a:solidFill>
              <a:latin typeface="Verdana Pro" panose="020B0604030504040204" pitchFamily="34" charset="0"/>
            </a:endParaRPr>
          </a:p>
        </p:txBody>
      </p:sp>
    </p:spTree>
    <p:extLst>
      <p:ext uri="{BB962C8B-B14F-4D97-AF65-F5344CB8AC3E}">
        <p14:creationId xmlns:p14="http://schemas.microsoft.com/office/powerpoint/2010/main" val="328738455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937588" y="599152"/>
            <a:ext cx="8858664" cy="400110"/>
          </a:xfrm>
          <a:prstGeom prst="rect">
            <a:avLst/>
          </a:prstGeom>
          <a:noFill/>
        </p:spPr>
        <p:txBody>
          <a:bodyPr wrap="square" rtlCol="0">
            <a:spAutoFit/>
          </a:bodyPr>
          <a:lstStyle/>
          <a:p>
            <a:r>
              <a:rPr lang="en-US" sz="2000" b="1" dirty="0">
                <a:solidFill>
                  <a:srgbClr val="0B36F9"/>
                </a:solidFill>
                <a:latin typeface="Verdana Pro" panose="020F0502020204030204" pitchFamily="34" charset="0"/>
              </a:rPr>
              <a:t>YTD 09/30/20 Incoming Orders – 12 Day Moving Average</a:t>
            </a:r>
          </a:p>
        </p:txBody>
      </p:sp>
      <p:grpSp>
        <p:nvGrpSpPr>
          <p:cNvPr id="4" name="Group 3">
            <a:extLst>
              <a:ext uri="{FF2B5EF4-FFF2-40B4-BE49-F238E27FC236}">
                <a16:creationId xmlns:a16="http://schemas.microsoft.com/office/drawing/2014/main" id="{0B9F14B5-AC5F-4950-BC98-829C957CE644}"/>
              </a:ext>
            </a:extLst>
          </p:cNvPr>
          <p:cNvGrpSpPr/>
          <p:nvPr/>
        </p:nvGrpSpPr>
        <p:grpSpPr>
          <a:xfrm>
            <a:off x="579782" y="720327"/>
            <a:ext cx="11032435" cy="5388367"/>
            <a:chOff x="378606" y="1375047"/>
            <a:chExt cx="8670551" cy="4592098"/>
          </a:xfrm>
        </p:grpSpPr>
        <p:graphicFrame>
          <p:nvGraphicFramePr>
            <p:cNvPr id="6" name="Chart 5">
              <a:extLst>
                <a:ext uri="{FF2B5EF4-FFF2-40B4-BE49-F238E27FC236}">
                  <a16:creationId xmlns:a16="http://schemas.microsoft.com/office/drawing/2014/main" id="{3FE2A3CF-0542-4EB6-8E70-7D1FB69E2184}"/>
                </a:ext>
                <a:ext uri="{147F2762-F138-4A5C-976F-8EAC2B608ADB}">
                  <a16:predDERef xmlns:a16="http://schemas.microsoft.com/office/drawing/2014/main" pred="{FCDE79B7-3258-486D-BFAD-2FFFAEEC8ED9}"/>
                </a:ext>
              </a:extLst>
            </p:cNvPr>
            <p:cNvGraphicFramePr>
              <a:graphicFrameLocks/>
            </p:cNvGraphicFramePr>
            <p:nvPr/>
          </p:nvGraphicFramePr>
          <p:xfrm>
            <a:off x="395265" y="1375047"/>
            <a:ext cx="8495374" cy="459209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B4E23FAA-6C1B-4434-B68C-627A3313F537}"/>
                </a:ext>
              </a:extLst>
            </p:cNvPr>
            <p:cNvSpPr txBox="1"/>
            <p:nvPr/>
          </p:nvSpPr>
          <p:spPr>
            <a:xfrm>
              <a:off x="638566" y="4617797"/>
              <a:ext cx="316230" cy="369332"/>
            </a:xfrm>
            <a:prstGeom prst="rect">
              <a:avLst/>
            </a:prstGeom>
            <a:noFill/>
          </p:spPr>
          <p:txBody>
            <a:bodyPr wrap="square" rtlCol="0">
              <a:spAutoFit/>
            </a:bodyPr>
            <a:lstStyle/>
            <a:p>
              <a:r>
                <a:rPr lang="en-US" dirty="0"/>
                <a:t>0</a:t>
              </a:r>
            </a:p>
          </p:txBody>
        </p:sp>
        <p:cxnSp>
          <p:nvCxnSpPr>
            <p:cNvPr id="5" name="Straight Connector 4">
              <a:extLst>
                <a:ext uri="{FF2B5EF4-FFF2-40B4-BE49-F238E27FC236}">
                  <a16:creationId xmlns:a16="http://schemas.microsoft.com/office/drawing/2014/main" id="{FA2118ED-4EB3-4F3F-A442-1D132F407CD9}"/>
                </a:ext>
              </a:extLst>
            </p:cNvPr>
            <p:cNvCxnSpPr>
              <a:cxnSpLocks/>
            </p:cNvCxnSpPr>
            <p:nvPr/>
          </p:nvCxnSpPr>
          <p:spPr>
            <a:xfrm>
              <a:off x="1034726" y="4802463"/>
              <a:ext cx="7446801" cy="0"/>
            </a:xfrm>
            <a:prstGeom prst="line">
              <a:avLst/>
            </a:prstGeom>
            <a:ln w="38100">
              <a:solidFill>
                <a:srgbClr val="2F0BB5"/>
              </a:solidFill>
            </a:ln>
          </p:spPr>
          <p:style>
            <a:lnRef idx="1">
              <a:schemeClr val="accent2"/>
            </a:lnRef>
            <a:fillRef idx="0">
              <a:schemeClr val="accent2"/>
            </a:fillRef>
            <a:effectRef idx="0">
              <a:schemeClr val="accent2"/>
            </a:effectRef>
            <a:fontRef idx="minor">
              <a:schemeClr val="tx1"/>
            </a:fontRef>
          </p:style>
        </p:cxnSp>
        <p:graphicFrame>
          <p:nvGraphicFramePr>
            <p:cNvPr id="7" name="Chart 6">
              <a:extLst>
                <a:ext uri="{FF2B5EF4-FFF2-40B4-BE49-F238E27FC236}">
                  <a16:creationId xmlns:a16="http://schemas.microsoft.com/office/drawing/2014/main" id="{1706EC79-C430-468B-ACCC-95DF8DE954DA}"/>
                </a:ext>
              </a:extLst>
            </p:cNvPr>
            <p:cNvGraphicFramePr>
              <a:graphicFrameLocks/>
            </p:cNvGraphicFramePr>
            <p:nvPr/>
          </p:nvGraphicFramePr>
          <p:xfrm>
            <a:off x="954796" y="1716832"/>
            <a:ext cx="7686283" cy="424183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4A2617FC-5540-4F5E-B4FA-386A92490B32}"/>
                </a:ext>
              </a:extLst>
            </p:cNvPr>
            <p:cNvSpPr txBox="1"/>
            <p:nvPr/>
          </p:nvSpPr>
          <p:spPr>
            <a:xfrm>
              <a:off x="954796" y="5486206"/>
              <a:ext cx="1135261" cy="369332"/>
            </a:xfrm>
            <a:prstGeom prst="rect">
              <a:avLst/>
            </a:prstGeom>
            <a:noFill/>
          </p:spPr>
          <p:txBody>
            <a:bodyPr wrap="square" rtlCol="0">
              <a:spAutoFit/>
            </a:bodyPr>
            <a:lstStyle/>
            <a:p>
              <a:r>
                <a:rPr lang="en-US" dirty="0"/>
                <a:t>Jan. 1</a:t>
              </a:r>
            </a:p>
          </p:txBody>
        </p:sp>
        <p:sp>
          <p:nvSpPr>
            <p:cNvPr id="10" name="TextBox 9">
              <a:extLst>
                <a:ext uri="{FF2B5EF4-FFF2-40B4-BE49-F238E27FC236}">
                  <a16:creationId xmlns:a16="http://schemas.microsoft.com/office/drawing/2014/main" id="{225FA390-3D6B-4B73-BCA6-7D2B017F6249}"/>
                </a:ext>
              </a:extLst>
            </p:cNvPr>
            <p:cNvSpPr txBox="1"/>
            <p:nvPr/>
          </p:nvSpPr>
          <p:spPr>
            <a:xfrm>
              <a:off x="7913896" y="5488325"/>
              <a:ext cx="1135261" cy="369332"/>
            </a:xfrm>
            <a:prstGeom prst="rect">
              <a:avLst/>
            </a:prstGeom>
            <a:noFill/>
          </p:spPr>
          <p:txBody>
            <a:bodyPr wrap="square" rtlCol="0">
              <a:spAutoFit/>
            </a:bodyPr>
            <a:lstStyle/>
            <a:p>
              <a:r>
                <a:rPr lang="en-US" dirty="0"/>
                <a:t>Sept. 30</a:t>
              </a:r>
            </a:p>
          </p:txBody>
        </p:sp>
        <p:graphicFrame>
          <p:nvGraphicFramePr>
            <p:cNvPr id="12" name="Chart 11">
              <a:extLst>
                <a:ext uri="{FF2B5EF4-FFF2-40B4-BE49-F238E27FC236}">
                  <a16:creationId xmlns:a16="http://schemas.microsoft.com/office/drawing/2014/main" id="{8A016FC9-47FB-49E9-B638-FDC9E65685B7}"/>
                </a:ext>
                <a:ext uri="{147F2762-F138-4A5C-976F-8EAC2B608ADB}">
                  <a16:predDERef xmlns:a16="http://schemas.microsoft.com/office/drawing/2014/main" pred="{FCDE79B7-3258-486D-BFAD-2FFFAEEC8ED9}"/>
                </a:ext>
              </a:extLst>
            </p:cNvPr>
            <p:cNvGraphicFramePr>
              <a:graphicFrameLocks/>
            </p:cNvGraphicFramePr>
            <p:nvPr/>
          </p:nvGraphicFramePr>
          <p:xfrm>
            <a:off x="811763" y="1567544"/>
            <a:ext cx="7936972" cy="4285874"/>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
              <a:extLst>
                <a:ext uri="{FF2B5EF4-FFF2-40B4-BE49-F238E27FC236}">
                  <a16:creationId xmlns:a16="http://schemas.microsoft.com/office/drawing/2014/main" id="{988AA0D8-98AF-4630-93CF-3F76691EDB35}"/>
                </a:ext>
              </a:extLst>
            </p:cNvPr>
            <p:cNvSpPr txBox="1"/>
            <p:nvPr/>
          </p:nvSpPr>
          <p:spPr>
            <a:xfrm>
              <a:off x="378606" y="3637781"/>
              <a:ext cx="821673" cy="33650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+100%</a:t>
              </a:r>
            </a:p>
          </p:txBody>
        </p:sp>
      </p:grpSp>
      <p:pic>
        <p:nvPicPr>
          <p:cNvPr id="3" name="Picture 2">
            <a:extLst>
              <a:ext uri="{FF2B5EF4-FFF2-40B4-BE49-F238E27FC236}">
                <a16:creationId xmlns:a16="http://schemas.microsoft.com/office/drawing/2014/main" id="{6B56BCFA-5DE4-4CD7-8020-DA08F32A96D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748" y="336682"/>
            <a:ext cx="1998133" cy="767291"/>
          </a:xfrm>
          <a:prstGeom prst="rect">
            <a:avLst/>
          </a:prstGeom>
          <a:noFill/>
          <a:ln>
            <a:noFill/>
          </a:ln>
        </p:spPr>
      </p:pic>
      <p:grpSp>
        <p:nvGrpSpPr>
          <p:cNvPr id="24" name="Group 23">
            <a:extLst>
              <a:ext uri="{FF2B5EF4-FFF2-40B4-BE49-F238E27FC236}">
                <a16:creationId xmlns:a16="http://schemas.microsoft.com/office/drawing/2014/main" id="{D539C86B-B34F-4CF8-B69D-A68FE55869D5}"/>
              </a:ext>
            </a:extLst>
          </p:cNvPr>
          <p:cNvGrpSpPr/>
          <p:nvPr/>
        </p:nvGrpSpPr>
        <p:grpSpPr>
          <a:xfrm>
            <a:off x="10692731" y="3023532"/>
            <a:ext cx="212454" cy="956012"/>
            <a:chOff x="10692731" y="3023532"/>
            <a:chExt cx="212454" cy="956012"/>
          </a:xfrm>
        </p:grpSpPr>
        <p:sp>
          <p:nvSpPr>
            <p:cNvPr id="11" name="Freeform: Shape 10">
              <a:extLst>
                <a:ext uri="{FF2B5EF4-FFF2-40B4-BE49-F238E27FC236}">
                  <a16:creationId xmlns:a16="http://schemas.microsoft.com/office/drawing/2014/main" id="{D03B5F31-23EC-4EF8-85CF-76EDFCA67AB4}"/>
                </a:ext>
              </a:extLst>
            </p:cNvPr>
            <p:cNvSpPr/>
            <p:nvPr/>
          </p:nvSpPr>
          <p:spPr>
            <a:xfrm>
              <a:off x="10692731" y="3322124"/>
              <a:ext cx="64897" cy="217366"/>
            </a:xfrm>
            <a:custGeom>
              <a:avLst/>
              <a:gdLst>
                <a:gd name="connsiteX0" fmla="*/ 5749 w 64897"/>
                <a:gd name="connsiteY0" fmla="*/ 42106 h 217366"/>
                <a:gd name="connsiteX1" fmla="*/ 5749 w 64897"/>
                <a:gd name="connsiteY1" fmla="*/ 42106 h 217366"/>
                <a:gd name="connsiteX2" fmla="*/ 34324 w 64897"/>
                <a:gd name="connsiteY2" fmla="*/ 40201 h 217366"/>
                <a:gd name="connsiteX3" fmla="*/ 41944 w 64897"/>
                <a:gd name="connsiteY3" fmla="*/ 30676 h 217366"/>
                <a:gd name="connsiteX4" fmla="*/ 47659 w 64897"/>
                <a:gd name="connsiteY4" fmla="*/ 26866 h 217366"/>
                <a:gd name="connsiteX5" fmla="*/ 51469 w 64897"/>
                <a:gd name="connsiteY5" fmla="*/ 15436 h 217366"/>
                <a:gd name="connsiteX6" fmla="*/ 53374 w 64897"/>
                <a:gd name="connsiteY6" fmla="*/ 9721 h 217366"/>
                <a:gd name="connsiteX7" fmla="*/ 51469 w 64897"/>
                <a:gd name="connsiteY7" fmla="*/ 196 h 217366"/>
                <a:gd name="connsiteX8" fmla="*/ 47659 w 64897"/>
                <a:gd name="connsiteY8" fmla="*/ 5911 h 217366"/>
                <a:gd name="connsiteX9" fmla="*/ 36229 w 64897"/>
                <a:gd name="connsiteY9" fmla="*/ 15436 h 217366"/>
                <a:gd name="connsiteX10" fmla="*/ 28609 w 64897"/>
                <a:gd name="connsiteY10" fmla="*/ 24961 h 217366"/>
                <a:gd name="connsiteX11" fmla="*/ 26704 w 64897"/>
                <a:gd name="connsiteY11" fmla="*/ 30676 h 217366"/>
                <a:gd name="connsiteX12" fmla="*/ 22894 w 64897"/>
                <a:gd name="connsiteY12" fmla="*/ 36391 h 217366"/>
                <a:gd name="connsiteX13" fmla="*/ 13369 w 64897"/>
                <a:gd name="connsiteY13" fmla="*/ 49726 h 217366"/>
                <a:gd name="connsiteX14" fmla="*/ 15274 w 64897"/>
                <a:gd name="connsiteY14" fmla="*/ 99256 h 217366"/>
                <a:gd name="connsiteX15" fmla="*/ 20989 w 64897"/>
                <a:gd name="connsiteY15" fmla="*/ 97351 h 217366"/>
                <a:gd name="connsiteX16" fmla="*/ 30514 w 64897"/>
                <a:gd name="connsiteY16" fmla="*/ 80206 h 217366"/>
                <a:gd name="connsiteX17" fmla="*/ 32419 w 64897"/>
                <a:gd name="connsiteY17" fmla="*/ 70681 h 217366"/>
                <a:gd name="connsiteX18" fmla="*/ 45754 w 64897"/>
                <a:gd name="connsiteY18" fmla="*/ 57346 h 217366"/>
                <a:gd name="connsiteX19" fmla="*/ 51469 w 64897"/>
                <a:gd name="connsiteY19" fmla="*/ 53536 h 217366"/>
                <a:gd name="connsiteX20" fmla="*/ 49564 w 64897"/>
                <a:gd name="connsiteY20" fmla="*/ 72586 h 217366"/>
                <a:gd name="connsiteX21" fmla="*/ 43849 w 64897"/>
                <a:gd name="connsiteY21" fmla="*/ 78301 h 217366"/>
                <a:gd name="connsiteX22" fmla="*/ 40039 w 64897"/>
                <a:gd name="connsiteY22" fmla="*/ 89731 h 217366"/>
                <a:gd name="connsiteX23" fmla="*/ 36229 w 64897"/>
                <a:gd name="connsiteY23" fmla="*/ 95446 h 217366"/>
                <a:gd name="connsiteX24" fmla="*/ 32419 w 64897"/>
                <a:gd name="connsiteY24" fmla="*/ 103066 h 217366"/>
                <a:gd name="connsiteX25" fmla="*/ 26704 w 64897"/>
                <a:gd name="connsiteY25" fmla="*/ 108781 h 217366"/>
                <a:gd name="connsiteX26" fmla="*/ 20989 w 64897"/>
                <a:gd name="connsiteY26" fmla="*/ 116401 h 217366"/>
                <a:gd name="connsiteX27" fmla="*/ 22894 w 64897"/>
                <a:gd name="connsiteY27" fmla="*/ 108781 h 217366"/>
                <a:gd name="connsiteX28" fmla="*/ 36229 w 64897"/>
                <a:gd name="connsiteY28" fmla="*/ 97351 h 217366"/>
                <a:gd name="connsiteX29" fmla="*/ 32419 w 64897"/>
                <a:gd name="connsiteY29" fmla="*/ 122116 h 217366"/>
                <a:gd name="connsiteX30" fmla="*/ 30514 w 64897"/>
                <a:gd name="connsiteY30" fmla="*/ 129736 h 217366"/>
                <a:gd name="connsiteX31" fmla="*/ 26704 w 64897"/>
                <a:gd name="connsiteY31" fmla="*/ 135451 h 217366"/>
                <a:gd name="connsiteX32" fmla="*/ 24799 w 64897"/>
                <a:gd name="connsiteY32" fmla="*/ 141166 h 217366"/>
                <a:gd name="connsiteX33" fmla="*/ 19084 w 64897"/>
                <a:gd name="connsiteY33" fmla="*/ 148786 h 217366"/>
                <a:gd name="connsiteX34" fmla="*/ 26704 w 64897"/>
                <a:gd name="connsiteY34" fmla="*/ 146881 h 217366"/>
                <a:gd name="connsiteX35" fmla="*/ 36229 w 64897"/>
                <a:gd name="connsiteY35" fmla="*/ 143071 h 217366"/>
                <a:gd name="connsiteX36" fmla="*/ 41944 w 64897"/>
                <a:gd name="connsiteY36" fmla="*/ 141166 h 217366"/>
                <a:gd name="connsiteX37" fmla="*/ 49564 w 64897"/>
                <a:gd name="connsiteY37" fmla="*/ 135451 h 217366"/>
                <a:gd name="connsiteX38" fmla="*/ 55279 w 64897"/>
                <a:gd name="connsiteY38" fmla="*/ 133546 h 217366"/>
                <a:gd name="connsiteX39" fmla="*/ 60994 w 64897"/>
                <a:gd name="connsiteY39" fmla="*/ 129736 h 217366"/>
                <a:gd name="connsiteX40" fmla="*/ 64804 w 64897"/>
                <a:gd name="connsiteY40" fmla="*/ 124021 h 217366"/>
                <a:gd name="connsiteX41" fmla="*/ 62899 w 64897"/>
                <a:gd name="connsiteY41" fmla="*/ 112591 h 217366"/>
                <a:gd name="connsiteX42" fmla="*/ 53374 w 64897"/>
                <a:gd name="connsiteY42" fmla="*/ 99256 h 217366"/>
                <a:gd name="connsiteX43" fmla="*/ 51469 w 64897"/>
                <a:gd name="connsiteY43" fmla="*/ 93541 h 217366"/>
                <a:gd name="connsiteX44" fmla="*/ 40039 w 64897"/>
                <a:gd name="connsiteY44" fmla="*/ 97351 h 217366"/>
                <a:gd name="connsiteX45" fmla="*/ 34324 w 64897"/>
                <a:gd name="connsiteY45" fmla="*/ 101161 h 217366"/>
                <a:gd name="connsiteX46" fmla="*/ 30514 w 64897"/>
                <a:gd name="connsiteY46" fmla="*/ 110686 h 217366"/>
                <a:gd name="connsiteX47" fmla="*/ 26704 w 64897"/>
                <a:gd name="connsiteY47" fmla="*/ 116401 h 217366"/>
                <a:gd name="connsiteX48" fmla="*/ 20989 w 64897"/>
                <a:gd name="connsiteY48" fmla="*/ 129736 h 217366"/>
                <a:gd name="connsiteX49" fmla="*/ 22894 w 64897"/>
                <a:gd name="connsiteY49" fmla="*/ 143071 h 217366"/>
                <a:gd name="connsiteX50" fmla="*/ 32419 w 64897"/>
                <a:gd name="connsiteY50" fmla="*/ 141166 h 217366"/>
                <a:gd name="connsiteX51" fmla="*/ 38134 w 64897"/>
                <a:gd name="connsiteY51" fmla="*/ 127831 h 217366"/>
                <a:gd name="connsiteX52" fmla="*/ 36229 w 64897"/>
                <a:gd name="connsiteY52" fmla="*/ 120211 h 217366"/>
                <a:gd name="connsiteX53" fmla="*/ 30514 w 64897"/>
                <a:gd name="connsiteY53" fmla="*/ 125926 h 217366"/>
                <a:gd name="connsiteX54" fmla="*/ 24799 w 64897"/>
                <a:gd name="connsiteY54" fmla="*/ 133546 h 217366"/>
                <a:gd name="connsiteX55" fmla="*/ 20989 w 64897"/>
                <a:gd name="connsiteY55" fmla="*/ 139261 h 217366"/>
                <a:gd name="connsiteX56" fmla="*/ 40039 w 64897"/>
                <a:gd name="connsiteY56" fmla="*/ 137356 h 217366"/>
                <a:gd name="connsiteX57" fmla="*/ 45754 w 64897"/>
                <a:gd name="connsiteY57" fmla="*/ 131641 h 217366"/>
                <a:gd name="connsiteX58" fmla="*/ 49564 w 64897"/>
                <a:gd name="connsiteY58" fmla="*/ 124021 h 217366"/>
                <a:gd name="connsiteX59" fmla="*/ 53374 w 64897"/>
                <a:gd name="connsiteY59" fmla="*/ 118306 h 217366"/>
                <a:gd name="connsiteX60" fmla="*/ 36229 w 64897"/>
                <a:gd name="connsiteY60" fmla="*/ 112591 h 217366"/>
                <a:gd name="connsiteX61" fmla="*/ 17179 w 64897"/>
                <a:gd name="connsiteY61" fmla="*/ 124021 h 217366"/>
                <a:gd name="connsiteX62" fmla="*/ 1939 w 64897"/>
                <a:gd name="connsiteY62" fmla="*/ 135451 h 217366"/>
                <a:gd name="connsiteX63" fmla="*/ 34 w 64897"/>
                <a:gd name="connsiteY63" fmla="*/ 141166 h 217366"/>
                <a:gd name="connsiteX64" fmla="*/ 11464 w 64897"/>
                <a:gd name="connsiteY64" fmla="*/ 152596 h 217366"/>
                <a:gd name="connsiteX65" fmla="*/ 43849 w 64897"/>
                <a:gd name="connsiteY65" fmla="*/ 150691 h 217366"/>
                <a:gd name="connsiteX66" fmla="*/ 45754 w 64897"/>
                <a:gd name="connsiteY66" fmla="*/ 99256 h 217366"/>
                <a:gd name="connsiteX67" fmla="*/ 51469 w 64897"/>
                <a:gd name="connsiteY67" fmla="*/ 80206 h 217366"/>
                <a:gd name="connsiteX68" fmla="*/ 53374 w 64897"/>
                <a:gd name="connsiteY68" fmla="*/ 70681 h 217366"/>
                <a:gd name="connsiteX69" fmla="*/ 55279 w 64897"/>
                <a:gd name="connsiteY69" fmla="*/ 38296 h 217366"/>
                <a:gd name="connsiteX70" fmla="*/ 57184 w 64897"/>
                <a:gd name="connsiteY70" fmla="*/ 47821 h 217366"/>
                <a:gd name="connsiteX71" fmla="*/ 62899 w 64897"/>
                <a:gd name="connsiteY71" fmla="*/ 70681 h 217366"/>
                <a:gd name="connsiteX72" fmla="*/ 60994 w 64897"/>
                <a:gd name="connsiteY72" fmla="*/ 129736 h 217366"/>
                <a:gd name="connsiteX73" fmla="*/ 49564 w 64897"/>
                <a:gd name="connsiteY73" fmla="*/ 124021 h 217366"/>
                <a:gd name="connsiteX74" fmla="*/ 40039 w 64897"/>
                <a:gd name="connsiteY74" fmla="*/ 116401 h 217366"/>
                <a:gd name="connsiteX75" fmla="*/ 22894 w 64897"/>
                <a:gd name="connsiteY75" fmla="*/ 104971 h 217366"/>
                <a:gd name="connsiteX76" fmla="*/ 20989 w 64897"/>
                <a:gd name="connsiteY76" fmla="*/ 118306 h 217366"/>
                <a:gd name="connsiteX77" fmla="*/ 19084 w 64897"/>
                <a:gd name="connsiteY77" fmla="*/ 124021 h 217366"/>
                <a:gd name="connsiteX78" fmla="*/ 13369 w 64897"/>
                <a:gd name="connsiteY78" fmla="*/ 122116 h 217366"/>
                <a:gd name="connsiteX79" fmla="*/ 11464 w 64897"/>
                <a:gd name="connsiteY79" fmla="*/ 114496 h 217366"/>
                <a:gd name="connsiteX80" fmla="*/ 7654 w 64897"/>
                <a:gd name="connsiteY80" fmla="*/ 122116 h 217366"/>
                <a:gd name="connsiteX81" fmla="*/ 11464 w 64897"/>
                <a:gd name="connsiteY81" fmla="*/ 141166 h 217366"/>
                <a:gd name="connsiteX82" fmla="*/ 13369 w 64897"/>
                <a:gd name="connsiteY82" fmla="*/ 156406 h 217366"/>
                <a:gd name="connsiteX83" fmla="*/ 15274 w 64897"/>
                <a:gd name="connsiteY83" fmla="*/ 169741 h 217366"/>
                <a:gd name="connsiteX84" fmla="*/ 32419 w 64897"/>
                <a:gd name="connsiteY84" fmla="*/ 162121 h 217366"/>
                <a:gd name="connsiteX85" fmla="*/ 43849 w 64897"/>
                <a:gd name="connsiteY85" fmla="*/ 158311 h 217366"/>
                <a:gd name="connsiteX86" fmla="*/ 53374 w 64897"/>
                <a:gd name="connsiteY86" fmla="*/ 144976 h 217366"/>
                <a:gd name="connsiteX87" fmla="*/ 59089 w 64897"/>
                <a:gd name="connsiteY87" fmla="*/ 146881 h 217366"/>
                <a:gd name="connsiteX88" fmla="*/ 55279 w 64897"/>
                <a:gd name="connsiteY88" fmla="*/ 162121 h 217366"/>
                <a:gd name="connsiteX89" fmla="*/ 41944 w 64897"/>
                <a:gd name="connsiteY89" fmla="*/ 173551 h 217366"/>
                <a:gd name="connsiteX90" fmla="*/ 28609 w 64897"/>
                <a:gd name="connsiteY90" fmla="*/ 184981 h 217366"/>
                <a:gd name="connsiteX91" fmla="*/ 22894 w 64897"/>
                <a:gd name="connsiteY91" fmla="*/ 186886 h 217366"/>
                <a:gd name="connsiteX92" fmla="*/ 28609 w 64897"/>
                <a:gd name="connsiteY92" fmla="*/ 179266 h 217366"/>
                <a:gd name="connsiteX93" fmla="*/ 38134 w 64897"/>
                <a:gd name="connsiteY93" fmla="*/ 169741 h 217366"/>
                <a:gd name="connsiteX94" fmla="*/ 43849 w 64897"/>
                <a:gd name="connsiteY94" fmla="*/ 160216 h 217366"/>
                <a:gd name="connsiteX95" fmla="*/ 47659 w 64897"/>
                <a:gd name="connsiteY95" fmla="*/ 154501 h 217366"/>
                <a:gd name="connsiteX96" fmla="*/ 55279 w 64897"/>
                <a:gd name="connsiteY96" fmla="*/ 148786 h 217366"/>
                <a:gd name="connsiteX97" fmla="*/ 49564 w 64897"/>
                <a:gd name="connsiteY97" fmla="*/ 196411 h 217366"/>
                <a:gd name="connsiteX98" fmla="*/ 41944 w 64897"/>
                <a:gd name="connsiteY98" fmla="*/ 205936 h 217366"/>
                <a:gd name="connsiteX99" fmla="*/ 34324 w 64897"/>
                <a:gd name="connsiteY99" fmla="*/ 217366 h 217366"/>
                <a:gd name="connsiteX100" fmla="*/ 32419 w 64897"/>
                <a:gd name="connsiteY100" fmla="*/ 207841 h 217366"/>
                <a:gd name="connsiteX101" fmla="*/ 40039 w 64897"/>
                <a:gd name="connsiteY101" fmla="*/ 202126 h 217366"/>
                <a:gd name="connsiteX102" fmla="*/ 19084 w 64897"/>
                <a:gd name="connsiteY102" fmla="*/ 198316 h 217366"/>
                <a:gd name="connsiteX103" fmla="*/ 60994 w 64897"/>
                <a:gd name="connsiteY103" fmla="*/ 200221 h 217366"/>
                <a:gd name="connsiteX104" fmla="*/ 55279 w 64897"/>
                <a:gd name="connsiteY104" fmla="*/ 137356 h 217366"/>
                <a:gd name="connsiteX105" fmla="*/ 55279 w 64897"/>
                <a:gd name="connsiteY105" fmla="*/ 112591 h 217366"/>
                <a:gd name="connsiteX106" fmla="*/ 40039 w 64897"/>
                <a:gd name="connsiteY106" fmla="*/ 143071 h 217366"/>
                <a:gd name="connsiteX107" fmla="*/ 30514 w 64897"/>
                <a:gd name="connsiteY107" fmla="*/ 137356 h 21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4897" h="217366">
                  <a:moveTo>
                    <a:pt x="5749" y="42106"/>
                  </a:moveTo>
                  <a:lnTo>
                    <a:pt x="5749" y="42106"/>
                  </a:lnTo>
                  <a:cubicBezTo>
                    <a:pt x="15274" y="41471"/>
                    <a:pt x="24908" y="41770"/>
                    <a:pt x="34324" y="40201"/>
                  </a:cubicBezTo>
                  <a:cubicBezTo>
                    <a:pt x="43143" y="38731"/>
                    <a:pt x="38058" y="35534"/>
                    <a:pt x="41944" y="30676"/>
                  </a:cubicBezTo>
                  <a:cubicBezTo>
                    <a:pt x="43374" y="28888"/>
                    <a:pt x="45754" y="28136"/>
                    <a:pt x="47659" y="26866"/>
                  </a:cubicBezTo>
                  <a:lnTo>
                    <a:pt x="51469" y="15436"/>
                  </a:lnTo>
                  <a:lnTo>
                    <a:pt x="53374" y="9721"/>
                  </a:lnTo>
                  <a:cubicBezTo>
                    <a:pt x="52739" y="6546"/>
                    <a:pt x="54163" y="1992"/>
                    <a:pt x="51469" y="196"/>
                  </a:cubicBezTo>
                  <a:cubicBezTo>
                    <a:pt x="49564" y="-1074"/>
                    <a:pt x="49125" y="4152"/>
                    <a:pt x="47659" y="5911"/>
                  </a:cubicBezTo>
                  <a:cubicBezTo>
                    <a:pt x="43075" y="11411"/>
                    <a:pt x="41848" y="11690"/>
                    <a:pt x="36229" y="15436"/>
                  </a:cubicBezTo>
                  <a:cubicBezTo>
                    <a:pt x="31441" y="29801"/>
                    <a:pt x="38457" y="12651"/>
                    <a:pt x="28609" y="24961"/>
                  </a:cubicBezTo>
                  <a:cubicBezTo>
                    <a:pt x="27355" y="26529"/>
                    <a:pt x="27602" y="28880"/>
                    <a:pt x="26704" y="30676"/>
                  </a:cubicBezTo>
                  <a:cubicBezTo>
                    <a:pt x="25680" y="32724"/>
                    <a:pt x="24030" y="34403"/>
                    <a:pt x="22894" y="36391"/>
                  </a:cubicBezTo>
                  <a:cubicBezTo>
                    <a:pt x="16208" y="48092"/>
                    <a:pt x="22678" y="40417"/>
                    <a:pt x="13369" y="49726"/>
                  </a:cubicBezTo>
                  <a:cubicBezTo>
                    <a:pt x="14004" y="66236"/>
                    <a:pt x="12664" y="82941"/>
                    <a:pt x="15274" y="99256"/>
                  </a:cubicBezTo>
                  <a:cubicBezTo>
                    <a:pt x="15591" y="101239"/>
                    <a:pt x="19569" y="98771"/>
                    <a:pt x="20989" y="97351"/>
                  </a:cubicBezTo>
                  <a:cubicBezTo>
                    <a:pt x="23381" y="94959"/>
                    <a:pt x="28717" y="83799"/>
                    <a:pt x="30514" y="80206"/>
                  </a:cubicBezTo>
                  <a:cubicBezTo>
                    <a:pt x="31149" y="77031"/>
                    <a:pt x="31079" y="73629"/>
                    <a:pt x="32419" y="70681"/>
                  </a:cubicBezTo>
                  <a:cubicBezTo>
                    <a:pt x="39805" y="54431"/>
                    <a:pt x="36286" y="62080"/>
                    <a:pt x="45754" y="57346"/>
                  </a:cubicBezTo>
                  <a:cubicBezTo>
                    <a:pt x="47802" y="56322"/>
                    <a:pt x="49564" y="54806"/>
                    <a:pt x="51469" y="53536"/>
                  </a:cubicBezTo>
                  <a:cubicBezTo>
                    <a:pt x="50834" y="59886"/>
                    <a:pt x="51441" y="66487"/>
                    <a:pt x="49564" y="72586"/>
                  </a:cubicBezTo>
                  <a:cubicBezTo>
                    <a:pt x="48772" y="75161"/>
                    <a:pt x="45157" y="75946"/>
                    <a:pt x="43849" y="78301"/>
                  </a:cubicBezTo>
                  <a:cubicBezTo>
                    <a:pt x="41899" y="81812"/>
                    <a:pt x="42267" y="86389"/>
                    <a:pt x="40039" y="89731"/>
                  </a:cubicBezTo>
                  <a:cubicBezTo>
                    <a:pt x="38769" y="91636"/>
                    <a:pt x="37365" y="93458"/>
                    <a:pt x="36229" y="95446"/>
                  </a:cubicBezTo>
                  <a:cubicBezTo>
                    <a:pt x="34820" y="97912"/>
                    <a:pt x="34070" y="100755"/>
                    <a:pt x="32419" y="103066"/>
                  </a:cubicBezTo>
                  <a:cubicBezTo>
                    <a:pt x="30853" y="105258"/>
                    <a:pt x="28457" y="106736"/>
                    <a:pt x="26704" y="108781"/>
                  </a:cubicBezTo>
                  <a:cubicBezTo>
                    <a:pt x="24638" y="111192"/>
                    <a:pt x="22894" y="113861"/>
                    <a:pt x="20989" y="116401"/>
                  </a:cubicBezTo>
                  <a:cubicBezTo>
                    <a:pt x="21624" y="113861"/>
                    <a:pt x="21506" y="111001"/>
                    <a:pt x="22894" y="108781"/>
                  </a:cubicBezTo>
                  <a:cubicBezTo>
                    <a:pt x="26194" y="103502"/>
                    <a:pt x="31311" y="100630"/>
                    <a:pt x="36229" y="97351"/>
                  </a:cubicBezTo>
                  <a:cubicBezTo>
                    <a:pt x="34959" y="105606"/>
                    <a:pt x="33870" y="113891"/>
                    <a:pt x="32419" y="122116"/>
                  </a:cubicBezTo>
                  <a:cubicBezTo>
                    <a:pt x="31964" y="124694"/>
                    <a:pt x="31545" y="127330"/>
                    <a:pt x="30514" y="129736"/>
                  </a:cubicBezTo>
                  <a:cubicBezTo>
                    <a:pt x="29612" y="131840"/>
                    <a:pt x="27728" y="133403"/>
                    <a:pt x="26704" y="135451"/>
                  </a:cubicBezTo>
                  <a:cubicBezTo>
                    <a:pt x="25806" y="137247"/>
                    <a:pt x="25795" y="139423"/>
                    <a:pt x="24799" y="141166"/>
                  </a:cubicBezTo>
                  <a:cubicBezTo>
                    <a:pt x="23224" y="143923"/>
                    <a:pt x="18080" y="145774"/>
                    <a:pt x="19084" y="148786"/>
                  </a:cubicBezTo>
                  <a:cubicBezTo>
                    <a:pt x="19912" y="151270"/>
                    <a:pt x="24220" y="147709"/>
                    <a:pt x="26704" y="146881"/>
                  </a:cubicBezTo>
                  <a:cubicBezTo>
                    <a:pt x="29948" y="145800"/>
                    <a:pt x="33027" y="144272"/>
                    <a:pt x="36229" y="143071"/>
                  </a:cubicBezTo>
                  <a:cubicBezTo>
                    <a:pt x="38109" y="142366"/>
                    <a:pt x="40039" y="141801"/>
                    <a:pt x="41944" y="141166"/>
                  </a:cubicBezTo>
                  <a:cubicBezTo>
                    <a:pt x="44484" y="139261"/>
                    <a:pt x="46807" y="137026"/>
                    <a:pt x="49564" y="135451"/>
                  </a:cubicBezTo>
                  <a:cubicBezTo>
                    <a:pt x="51307" y="134455"/>
                    <a:pt x="53483" y="134444"/>
                    <a:pt x="55279" y="133546"/>
                  </a:cubicBezTo>
                  <a:cubicBezTo>
                    <a:pt x="57327" y="132522"/>
                    <a:pt x="59089" y="131006"/>
                    <a:pt x="60994" y="129736"/>
                  </a:cubicBezTo>
                  <a:cubicBezTo>
                    <a:pt x="62264" y="127831"/>
                    <a:pt x="64551" y="126297"/>
                    <a:pt x="64804" y="124021"/>
                  </a:cubicBezTo>
                  <a:cubicBezTo>
                    <a:pt x="65231" y="120182"/>
                    <a:pt x="64120" y="116255"/>
                    <a:pt x="62899" y="112591"/>
                  </a:cubicBezTo>
                  <a:cubicBezTo>
                    <a:pt x="62342" y="110920"/>
                    <a:pt x="53509" y="99437"/>
                    <a:pt x="53374" y="99256"/>
                  </a:cubicBezTo>
                  <a:cubicBezTo>
                    <a:pt x="52739" y="97351"/>
                    <a:pt x="52889" y="94961"/>
                    <a:pt x="51469" y="93541"/>
                  </a:cubicBezTo>
                  <a:cubicBezTo>
                    <a:pt x="45722" y="87794"/>
                    <a:pt x="43787" y="94227"/>
                    <a:pt x="40039" y="97351"/>
                  </a:cubicBezTo>
                  <a:cubicBezTo>
                    <a:pt x="38280" y="98817"/>
                    <a:pt x="36229" y="99891"/>
                    <a:pt x="34324" y="101161"/>
                  </a:cubicBezTo>
                  <a:cubicBezTo>
                    <a:pt x="33054" y="104336"/>
                    <a:pt x="32043" y="107627"/>
                    <a:pt x="30514" y="110686"/>
                  </a:cubicBezTo>
                  <a:cubicBezTo>
                    <a:pt x="29490" y="112734"/>
                    <a:pt x="27840" y="114413"/>
                    <a:pt x="26704" y="116401"/>
                  </a:cubicBezTo>
                  <a:cubicBezTo>
                    <a:pt x="22938" y="122992"/>
                    <a:pt x="23126" y="123324"/>
                    <a:pt x="20989" y="129736"/>
                  </a:cubicBezTo>
                  <a:cubicBezTo>
                    <a:pt x="21624" y="134181"/>
                    <a:pt x="19719" y="139896"/>
                    <a:pt x="22894" y="143071"/>
                  </a:cubicBezTo>
                  <a:cubicBezTo>
                    <a:pt x="25184" y="145361"/>
                    <a:pt x="29784" y="143048"/>
                    <a:pt x="32419" y="141166"/>
                  </a:cubicBezTo>
                  <a:cubicBezTo>
                    <a:pt x="34479" y="139695"/>
                    <a:pt x="37204" y="130622"/>
                    <a:pt x="38134" y="127831"/>
                  </a:cubicBezTo>
                  <a:cubicBezTo>
                    <a:pt x="37499" y="125291"/>
                    <a:pt x="38769" y="120846"/>
                    <a:pt x="36229" y="120211"/>
                  </a:cubicBezTo>
                  <a:cubicBezTo>
                    <a:pt x="33615" y="119558"/>
                    <a:pt x="32267" y="123881"/>
                    <a:pt x="30514" y="125926"/>
                  </a:cubicBezTo>
                  <a:cubicBezTo>
                    <a:pt x="28448" y="128337"/>
                    <a:pt x="26644" y="130962"/>
                    <a:pt x="24799" y="133546"/>
                  </a:cubicBezTo>
                  <a:cubicBezTo>
                    <a:pt x="23468" y="135409"/>
                    <a:pt x="18768" y="138706"/>
                    <a:pt x="20989" y="139261"/>
                  </a:cubicBezTo>
                  <a:cubicBezTo>
                    <a:pt x="27180" y="140809"/>
                    <a:pt x="33689" y="137991"/>
                    <a:pt x="40039" y="137356"/>
                  </a:cubicBezTo>
                  <a:cubicBezTo>
                    <a:pt x="41944" y="135451"/>
                    <a:pt x="44188" y="133833"/>
                    <a:pt x="45754" y="131641"/>
                  </a:cubicBezTo>
                  <a:cubicBezTo>
                    <a:pt x="47405" y="129330"/>
                    <a:pt x="48155" y="126487"/>
                    <a:pt x="49564" y="124021"/>
                  </a:cubicBezTo>
                  <a:cubicBezTo>
                    <a:pt x="50700" y="122033"/>
                    <a:pt x="52104" y="120211"/>
                    <a:pt x="53374" y="118306"/>
                  </a:cubicBezTo>
                  <a:cubicBezTo>
                    <a:pt x="50776" y="107913"/>
                    <a:pt x="52994" y="106071"/>
                    <a:pt x="36229" y="112591"/>
                  </a:cubicBezTo>
                  <a:cubicBezTo>
                    <a:pt x="29327" y="115275"/>
                    <a:pt x="23529" y="120211"/>
                    <a:pt x="17179" y="124021"/>
                  </a:cubicBezTo>
                  <a:cubicBezTo>
                    <a:pt x="5344" y="131122"/>
                    <a:pt x="10272" y="127118"/>
                    <a:pt x="1939" y="135451"/>
                  </a:cubicBezTo>
                  <a:cubicBezTo>
                    <a:pt x="1304" y="137356"/>
                    <a:pt x="-250" y="139178"/>
                    <a:pt x="34" y="141166"/>
                  </a:cubicBezTo>
                  <a:cubicBezTo>
                    <a:pt x="1206" y="149372"/>
                    <a:pt x="5212" y="149470"/>
                    <a:pt x="11464" y="152596"/>
                  </a:cubicBezTo>
                  <a:cubicBezTo>
                    <a:pt x="22259" y="151961"/>
                    <a:pt x="38001" y="159787"/>
                    <a:pt x="43849" y="150691"/>
                  </a:cubicBezTo>
                  <a:cubicBezTo>
                    <a:pt x="53127" y="136259"/>
                    <a:pt x="44684" y="116379"/>
                    <a:pt x="45754" y="99256"/>
                  </a:cubicBezTo>
                  <a:cubicBezTo>
                    <a:pt x="46405" y="88838"/>
                    <a:pt x="48489" y="90139"/>
                    <a:pt x="51469" y="80206"/>
                  </a:cubicBezTo>
                  <a:cubicBezTo>
                    <a:pt x="52399" y="77105"/>
                    <a:pt x="52739" y="73856"/>
                    <a:pt x="53374" y="70681"/>
                  </a:cubicBezTo>
                  <a:cubicBezTo>
                    <a:pt x="54009" y="59886"/>
                    <a:pt x="53501" y="48963"/>
                    <a:pt x="55279" y="38296"/>
                  </a:cubicBezTo>
                  <a:cubicBezTo>
                    <a:pt x="55811" y="35102"/>
                    <a:pt x="56399" y="44680"/>
                    <a:pt x="57184" y="47821"/>
                  </a:cubicBezTo>
                  <a:cubicBezTo>
                    <a:pt x="64233" y="76018"/>
                    <a:pt x="58442" y="48394"/>
                    <a:pt x="62899" y="70681"/>
                  </a:cubicBezTo>
                  <a:cubicBezTo>
                    <a:pt x="62264" y="90366"/>
                    <a:pt x="65771" y="110629"/>
                    <a:pt x="60994" y="129736"/>
                  </a:cubicBezTo>
                  <a:cubicBezTo>
                    <a:pt x="59961" y="133869"/>
                    <a:pt x="53158" y="126308"/>
                    <a:pt x="49564" y="124021"/>
                  </a:cubicBezTo>
                  <a:cubicBezTo>
                    <a:pt x="46134" y="121838"/>
                    <a:pt x="43348" y="118764"/>
                    <a:pt x="40039" y="116401"/>
                  </a:cubicBezTo>
                  <a:cubicBezTo>
                    <a:pt x="34450" y="112409"/>
                    <a:pt x="22894" y="104971"/>
                    <a:pt x="22894" y="104971"/>
                  </a:cubicBezTo>
                  <a:cubicBezTo>
                    <a:pt x="22259" y="109416"/>
                    <a:pt x="21870" y="113903"/>
                    <a:pt x="20989" y="118306"/>
                  </a:cubicBezTo>
                  <a:cubicBezTo>
                    <a:pt x="20595" y="120275"/>
                    <a:pt x="20880" y="123123"/>
                    <a:pt x="19084" y="124021"/>
                  </a:cubicBezTo>
                  <a:cubicBezTo>
                    <a:pt x="17288" y="124919"/>
                    <a:pt x="15274" y="122751"/>
                    <a:pt x="13369" y="122116"/>
                  </a:cubicBezTo>
                  <a:cubicBezTo>
                    <a:pt x="12734" y="119576"/>
                    <a:pt x="14082" y="114496"/>
                    <a:pt x="11464" y="114496"/>
                  </a:cubicBezTo>
                  <a:cubicBezTo>
                    <a:pt x="8624" y="114496"/>
                    <a:pt x="7937" y="119290"/>
                    <a:pt x="7654" y="122116"/>
                  </a:cubicBezTo>
                  <a:cubicBezTo>
                    <a:pt x="7130" y="127357"/>
                    <a:pt x="10560" y="135745"/>
                    <a:pt x="11464" y="141166"/>
                  </a:cubicBezTo>
                  <a:cubicBezTo>
                    <a:pt x="12306" y="146216"/>
                    <a:pt x="12692" y="151331"/>
                    <a:pt x="13369" y="156406"/>
                  </a:cubicBezTo>
                  <a:cubicBezTo>
                    <a:pt x="13962" y="160857"/>
                    <a:pt x="14639" y="165296"/>
                    <a:pt x="15274" y="169741"/>
                  </a:cubicBezTo>
                  <a:cubicBezTo>
                    <a:pt x="36589" y="165478"/>
                    <a:pt x="13700" y="171480"/>
                    <a:pt x="32419" y="162121"/>
                  </a:cubicBezTo>
                  <a:cubicBezTo>
                    <a:pt x="36011" y="160325"/>
                    <a:pt x="43849" y="158311"/>
                    <a:pt x="43849" y="158311"/>
                  </a:cubicBezTo>
                  <a:cubicBezTo>
                    <a:pt x="45160" y="156344"/>
                    <a:pt x="52193" y="145567"/>
                    <a:pt x="53374" y="144976"/>
                  </a:cubicBezTo>
                  <a:cubicBezTo>
                    <a:pt x="55170" y="144078"/>
                    <a:pt x="57184" y="146246"/>
                    <a:pt x="59089" y="146881"/>
                  </a:cubicBezTo>
                  <a:cubicBezTo>
                    <a:pt x="57819" y="151961"/>
                    <a:pt x="57621" y="157437"/>
                    <a:pt x="55279" y="162121"/>
                  </a:cubicBezTo>
                  <a:cubicBezTo>
                    <a:pt x="51848" y="168983"/>
                    <a:pt x="46946" y="169264"/>
                    <a:pt x="41944" y="173551"/>
                  </a:cubicBezTo>
                  <a:cubicBezTo>
                    <a:pt x="35382" y="179175"/>
                    <a:pt x="35607" y="181482"/>
                    <a:pt x="28609" y="184981"/>
                  </a:cubicBezTo>
                  <a:cubicBezTo>
                    <a:pt x="26813" y="185879"/>
                    <a:pt x="24799" y="186251"/>
                    <a:pt x="22894" y="186886"/>
                  </a:cubicBezTo>
                  <a:cubicBezTo>
                    <a:pt x="24799" y="184346"/>
                    <a:pt x="26500" y="181639"/>
                    <a:pt x="28609" y="179266"/>
                  </a:cubicBezTo>
                  <a:cubicBezTo>
                    <a:pt x="31592" y="175910"/>
                    <a:pt x="35329" y="173247"/>
                    <a:pt x="38134" y="169741"/>
                  </a:cubicBezTo>
                  <a:cubicBezTo>
                    <a:pt x="40447" y="166850"/>
                    <a:pt x="41887" y="163356"/>
                    <a:pt x="43849" y="160216"/>
                  </a:cubicBezTo>
                  <a:cubicBezTo>
                    <a:pt x="45062" y="158274"/>
                    <a:pt x="46040" y="156120"/>
                    <a:pt x="47659" y="154501"/>
                  </a:cubicBezTo>
                  <a:cubicBezTo>
                    <a:pt x="49904" y="152256"/>
                    <a:pt x="52739" y="150691"/>
                    <a:pt x="55279" y="148786"/>
                  </a:cubicBezTo>
                  <a:cubicBezTo>
                    <a:pt x="54645" y="161457"/>
                    <a:pt x="57709" y="182836"/>
                    <a:pt x="49564" y="196411"/>
                  </a:cubicBezTo>
                  <a:cubicBezTo>
                    <a:pt x="47472" y="199898"/>
                    <a:pt x="44335" y="202648"/>
                    <a:pt x="41944" y="205936"/>
                  </a:cubicBezTo>
                  <a:cubicBezTo>
                    <a:pt x="39251" y="209639"/>
                    <a:pt x="34324" y="217366"/>
                    <a:pt x="34324" y="217366"/>
                  </a:cubicBezTo>
                  <a:cubicBezTo>
                    <a:pt x="33689" y="214191"/>
                    <a:pt x="31282" y="210873"/>
                    <a:pt x="32419" y="207841"/>
                  </a:cubicBezTo>
                  <a:cubicBezTo>
                    <a:pt x="33534" y="204868"/>
                    <a:pt x="37794" y="204371"/>
                    <a:pt x="40039" y="202126"/>
                  </a:cubicBezTo>
                  <a:cubicBezTo>
                    <a:pt x="52993" y="189172"/>
                    <a:pt x="29673" y="197501"/>
                    <a:pt x="19084" y="198316"/>
                  </a:cubicBezTo>
                  <a:cubicBezTo>
                    <a:pt x="37793" y="202993"/>
                    <a:pt x="24086" y="200221"/>
                    <a:pt x="60994" y="200221"/>
                  </a:cubicBezTo>
                  <a:lnTo>
                    <a:pt x="55279" y="137356"/>
                  </a:lnTo>
                  <a:lnTo>
                    <a:pt x="55279" y="112591"/>
                  </a:lnTo>
                  <a:lnTo>
                    <a:pt x="40039" y="143071"/>
                  </a:lnTo>
                  <a:lnTo>
                    <a:pt x="30514" y="137356"/>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9EB1C33-8373-457D-B774-5C0392CC8588}"/>
                </a:ext>
              </a:extLst>
            </p:cNvPr>
            <p:cNvSpPr/>
            <p:nvPr/>
          </p:nvSpPr>
          <p:spPr>
            <a:xfrm>
              <a:off x="10698480" y="3345911"/>
              <a:ext cx="66714" cy="300598"/>
            </a:xfrm>
            <a:custGeom>
              <a:avLst/>
              <a:gdLst>
                <a:gd name="connsiteX0" fmla="*/ 51435 w 66714"/>
                <a:gd name="connsiteY0" fmla="*/ 46894 h 300598"/>
                <a:gd name="connsiteX1" fmla="*/ 51435 w 66714"/>
                <a:gd name="connsiteY1" fmla="*/ 46894 h 300598"/>
                <a:gd name="connsiteX2" fmla="*/ 36195 w 66714"/>
                <a:gd name="connsiteY2" fmla="*/ 58324 h 300598"/>
                <a:gd name="connsiteX3" fmla="*/ 30480 w 66714"/>
                <a:gd name="connsiteY3" fmla="*/ 60229 h 300598"/>
                <a:gd name="connsiteX4" fmla="*/ 32385 w 66714"/>
                <a:gd name="connsiteY4" fmla="*/ 33559 h 300598"/>
                <a:gd name="connsiteX5" fmla="*/ 24765 w 66714"/>
                <a:gd name="connsiteY5" fmla="*/ 35464 h 300598"/>
                <a:gd name="connsiteX6" fmla="*/ 19050 w 66714"/>
                <a:gd name="connsiteY6" fmla="*/ 37369 h 300598"/>
                <a:gd name="connsiteX7" fmla="*/ 13335 w 66714"/>
                <a:gd name="connsiteY7" fmla="*/ 41179 h 300598"/>
                <a:gd name="connsiteX8" fmla="*/ 0 w 66714"/>
                <a:gd name="connsiteY8" fmla="*/ 50704 h 300598"/>
                <a:gd name="connsiteX9" fmla="*/ 1905 w 66714"/>
                <a:gd name="connsiteY9" fmla="*/ 43084 h 300598"/>
                <a:gd name="connsiteX10" fmla="*/ 19050 w 66714"/>
                <a:gd name="connsiteY10" fmla="*/ 33559 h 300598"/>
                <a:gd name="connsiteX11" fmla="*/ 24765 w 66714"/>
                <a:gd name="connsiteY11" fmla="*/ 29749 h 300598"/>
                <a:gd name="connsiteX12" fmla="*/ 32385 w 66714"/>
                <a:gd name="connsiteY12" fmla="*/ 27844 h 300598"/>
                <a:gd name="connsiteX13" fmla="*/ 38100 w 66714"/>
                <a:gd name="connsiteY13" fmla="*/ 25939 h 300598"/>
                <a:gd name="connsiteX14" fmla="*/ 34290 w 66714"/>
                <a:gd name="connsiteY14" fmla="*/ 58324 h 300598"/>
                <a:gd name="connsiteX15" fmla="*/ 30480 w 66714"/>
                <a:gd name="connsiteY15" fmla="*/ 64039 h 300598"/>
                <a:gd name="connsiteX16" fmla="*/ 20955 w 66714"/>
                <a:gd name="connsiteY16" fmla="*/ 52609 h 300598"/>
                <a:gd name="connsiteX17" fmla="*/ 22860 w 66714"/>
                <a:gd name="connsiteY17" fmla="*/ 33559 h 300598"/>
                <a:gd name="connsiteX18" fmla="*/ 26670 w 66714"/>
                <a:gd name="connsiteY18" fmla="*/ 22129 h 300598"/>
                <a:gd name="connsiteX19" fmla="*/ 24765 w 66714"/>
                <a:gd name="connsiteY19" fmla="*/ 31654 h 300598"/>
                <a:gd name="connsiteX20" fmla="*/ 20955 w 66714"/>
                <a:gd name="connsiteY20" fmla="*/ 24034 h 300598"/>
                <a:gd name="connsiteX21" fmla="*/ 28575 w 66714"/>
                <a:gd name="connsiteY21" fmla="*/ 6889 h 300598"/>
                <a:gd name="connsiteX22" fmla="*/ 34290 w 66714"/>
                <a:gd name="connsiteY22" fmla="*/ 6889 h 300598"/>
                <a:gd name="connsiteX23" fmla="*/ 32385 w 66714"/>
                <a:gd name="connsiteY23" fmla="*/ 12604 h 300598"/>
                <a:gd name="connsiteX24" fmla="*/ 28575 w 66714"/>
                <a:gd name="connsiteY24" fmla="*/ 27844 h 300598"/>
                <a:gd name="connsiteX25" fmla="*/ 22860 w 66714"/>
                <a:gd name="connsiteY25" fmla="*/ 44989 h 300598"/>
                <a:gd name="connsiteX26" fmla="*/ 19050 w 66714"/>
                <a:gd name="connsiteY26" fmla="*/ 60229 h 300598"/>
                <a:gd name="connsiteX27" fmla="*/ 17145 w 66714"/>
                <a:gd name="connsiteY27" fmla="*/ 67849 h 300598"/>
                <a:gd name="connsiteX28" fmla="*/ 13335 w 66714"/>
                <a:gd name="connsiteY28" fmla="*/ 79279 h 300598"/>
                <a:gd name="connsiteX29" fmla="*/ 11430 w 66714"/>
                <a:gd name="connsiteY29" fmla="*/ 94519 h 300598"/>
                <a:gd name="connsiteX30" fmla="*/ 9525 w 66714"/>
                <a:gd name="connsiteY30" fmla="*/ 102139 h 300598"/>
                <a:gd name="connsiteX31" fmla="*/ 5715 w 66714"/>
                <a:gd name="connsiteY31" fmla="*/ 119284 h 300598"/>
                <a:gd name="connsiteX32" fmla="*/ 7620 w 66714"/>
                <a:gd name="connsiteY32" fmla="*/ 144049 h 300598"/>
                <a:gd name="connsiteX33" fmla="*/ 17145 w 66714"/>
                <a:gd name="connsiteY33" fmla="*/ 145954 h 300598"/>
                <a:gd name="connsiteX34" fmla="*/ 19050 w 66714"/>
                <a:gd name="connsiteY34" fmla="*/ 176434 h 300598"/>
                <a:gd name="connsiteX35" fmla="*/ 36195 w 66714"/>
                <a:gd name="connsiteY35" fmla="*/ 161194 h 300598"/>
                <a:gd name="connsiteX36" fmla="*/ 41910 w 66714"/>
                <a:gd name="connsiteY36" fmla="*/ 155479 h 300598"/>
                <a:gd name="connsiteX37" fmla="*/ 38100 w 66714"/>
                <a:gd name="connsiteY37" fmla="*/ 166909 h 300598"/>
                <a:gd name="connsiteX38" fmla="*/ 32385 w 66714"/>
                <a:gd name="connsiteY38" fmla="*/ 185959 h 300598"/>
                <a:gd name="connsiteX39" fmla="*/ 30480 w 66714"/>
                <a:gd name="connsiteY39" fmla="*/ 191674 h 300598"/>
                <a:gd name="connsiteX40" fmla="*/ 36195 w 66714"/>
                <a:gd name="connsiteY40" fmla="*/ 189769 h 300598"/>
                <a:gd name="connsiteX41" fmla="*/ 34290 w 66714"/>
                <a:gd name="connsiteY41" fmla="*/ 201199 h 300598"/>
                <a:gd name="connsiteX42" fmla="*/ 41910 w 66714"/>
                <a:gd name="connsiteY42" fmla="*/ 195484 h 300598"/>
                <a:gd name="connsiteX43" fmla="*/ 47625 w 66714"/>
                <a:gd name="connsiteY43" fmla="*/ 191674 h 300598"/>
                <a:gd name="connsiteX44" fmla="*/ 49530 w 66714"/>
                <a:gd name="connsiteY44" fmla="*/ 199294 h 300598"/>
                <a:gd name="connsiteX45" fmla="*/ 51435 w 66714"/>
                <a:gd name="connsiteY45" fmla="*/ 191674 h 300598"/>
                <a:gd name="connsiteX46" fmla="*/ 45720 w 66714"/>
                <a:gd name="connsiteY46" fmla="*/ 193579 h 300598"/>
                <a:gd name="connsiteX47" fmla="*/ 40005 w 66714"/>
                <a:gd name="connsiteY47" fmla="*/ 199294 h 300598"/>
                <a:gd name="connsiteX48" fmla="*/ 32385 w 66714"/>
                <a:gd name="connsiteY48" fmla="*/ 210724 h 300598"/>
                <a:gd name="connsiteX49" fmla="*/ 24765 w 66714"/>
                <a:gd name="connsiteY49" fmla="*/ 197389 h 300598"/>
                <a:gd name="connsiteX50" fmla="*/ 22860 w 66714"/>
                <a:gd name="connsiteY50" fmla="*/ 191674 h 300598"/>
                <a:gd name="connsiteX51" fmla="*/ 24765 w 66714"/>
                <a:gd name="connsiteY51" fmla="*/ 250729 h 300598"/>
                <a:gd name="connsiteX52" fmla="*/ 26670 w 66714"/>
                <a:gd name="connsiteY52" fmla="*/ 258349 h 300598"/>
                <a:gd name="connsiteX53" fmla="*/ 28575 w 66714"/>
                <a:gd name="connsiteY53" fmla="*/ 161194 h 300598"/>
                <a:gd name="connsiteX54" fmla="*/ 32385 w 66714"/>
                <a:gd name="connsiteY54" fmla="*/ 168814 h 300598"/>
                <a:gd name="connsiteX55" fmla="*/ 28575 w 66714"/>
                <a:gd name="connsiteY55" fmla="*/ 281209 h 300598"/>
                <a:gd name="connsiteX56" fmla="*/ 34290 w 66714"/>
                <a:gd name="connsiteY56" fmla="*/ 227869 h 300598"/>
                <a:gd name="connsiteX57" fmla="*/ 41910 w 66714"/>
                <a:gd name="connsiteY57" fmla="*/ 210724 h 300598"/>
                <a:gd name="connsiteX58" fmla="*/ 43815 w 66714"/>
                <a:gd name="connsiteY58" fmla="*/ 199294 h 300598"/>
                <a:gd name="connsiteX59" fmla="*/ 45720 w 66714"/>
                <a:gd name="connsiteY59" fmla="*/ 193579 h 300598"/>
                <a:gd name="connsiteX60" fmla="*/ 51435 w 66714"/>
                <a:gd name="connsiteY60" fmla="*/ 195484 h 300598"/>
                <a:gd name="connsiteX61" fmla="*/ 53340 w 66714"/>
                <a:gd name="connsiteY61" fmla="*/ 201199 h 300598"/>
                <a:gd name="connsiteX62" fmla="*/ 55245 w 66714"/>
                <a:gd name="connsiteY62" fmla="*/ 208819 h 300598"/>
                <a:gd name="connsiteX63" fmla="*/ 59055 w 66714"/>
                <a:gd name="connsiteY63" fmla="*/ 214534 h 300598"/>
                <a:gd name="connsiteX64" fmla="*/ 62865 w 66714"/>
                <a:gd name="connsiteY64" fmla="*/ 241204 h 300598"/>
                <a:gd name="connsiteX65" fmla="*/ 66675 w 66714"/>
                <a:gd name="connsiteY65" fmla="*/ 231679 h 300598"/>
                <a:gd name="connsiteX66" fmla="*/ 43815 w 66714"/>
                <a:gd name="connsiteY66" fmla="*/ 182149 h 30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714" h="300598">
                  <a:moveTo>
                    <a:pt x="51435" y="46894"/>
                  </a:moveTo>
                  <a:lnTo>
                    <a:pt x="51435" y="46894"/>
                  </a:lnTo>
                  <a:cubicBezTo>
                    <a:pt x="46355" y="50704"/>
                    <a:pt x="41552" y="54915"/>
                    <a:pt x="36195" y="58324"/>
                  </a:cubicBezTo>
                  <a:cubicBezTo>
                    <a:pt x="34501" y="59402"/>
                    <a:pt x="30785" y="62214"/>
                    <a:pt x="30480" y="60229"/>
                  </a:cubicBezTo>
                  <a:cubicBezTo>
                    <a:pt x="29125" y="51420"/>
                    <a:pt x="34389" y="42243"/>
                    <a:pt x="32385" y="33559"/>
                  </a:cubicBezTo>
                  <a:cubicBezTo>
                    <a:pt x="31796" y="31008"/>
                    <a:pt x="27282" y="34745"/>
                    <a:pt x="24765" y="35464"/>
                  </a:cubicBezTo>
                  <a:cubicBezTo>
                    <a:pt x="22834" y="36016"/>
                    <a:pt x="20846" y="36471"/>
                    <a:pt x="19050" y="37369"/>
                  </a:cubicBezTo>
                  <a:cubicBezTo>
                    <a:pt x="17002" y="38393"/>
                    <a:pt x="15198" y="39848"/>
                    <a:pt x="13335" y="41179"/>
                  </a:cubicBezTo>
                  <a:cubicBezTo>
                    <a:pt x="-3205" y="52994"/>
                    <a:pt x="13469" y="41725"/>
                    <a:pt x="0" y="50704"/>
                  </a:cubicBezTo>
                  <a:cubicBezTo>
                    <a:pt x="635" y="48164"/>
                    <a:pt x="181" y="45054"/>
                    <a:pt x="1905" y="43084"/>
                  </a:cubicBezTo>
                  <a:cubicBezTo>
                    <a:pt x="11248" y="32406"/>
                    <a:pt x="10639" y="37765"/>
                    <a:pt x="19050" y="33559"/>
                  </a:cubicBezTo>
                  <a:cubicBezTo>
                    <a:pt x="21098" y="32535"/>
                    <a:pt x="22661" y="30651"/>
                    <a:pt x="24765" y="29749"/>
                  </a:cubicBezTo>
                  <a:cubicBezTo>
                    <a:pt x="27171" y="28718"/>
                    <a:pt x="29868" y="28563"/>
                    <a:pt x="32385" y="27844"/>
                  </a:cubicBezTo>
                  <a:cubicBezTo>
                    <a:pt x="34316" y="27292"/>
                    <a:pt x="36195" y="26574"/>
                    <a:pt x="38100" y="25939"/>
                  </a:cubicBezTo>
                  <a:cubicBezTo>
                    <a:pt x="38019" y="26668"/>
                    <a:pt x="34781" y="56524"/>
                    <a:pt x="34290" y="58324"/>
                  </a:cubicBezTo>
                  <a:cubicBezTo>
                    <a:pt x="33688" y="60533"/>
                    <a:pt x="31750" y="62134"/>
                    <a:pt x="30480" y="64039"/>
                  </a:cubicBezTo>
                  <a:cubicBezTo>
                    <a:pt x="29128" y="62687"/>
                    <a:pt x="21176" y="55482"/>
                    <a:pt x="20955" y="52609"/>
                  </a:cubicBezTo>
                  <a:cubicBezTo>
                    <a:pt x="20466" y="46246"/>
                    <a:pt x="21684" y="39831"/>
                    <a:pt x="22860" y="33559"/>
                  </a:cubicBezTo>
                  <a:cubicBezTo>
                    <a:pt x="23600" y="29612"/>
                    <a:pt x="27458" y="18191"/>
                    <a:pt x="26670" y="22129"/>
                  </a:cubicBezTo>
                  <a:lnTo>
                    <a:pt x="24765" y="31654"/>
                  </a:lnTo>
                  <a:cubicBezTo>
                    <a:pt x="23495" y="29114"/>
                    <a:pt x="21269" y="26856"/>
                    <a:pt x="20955" y="24034"/>
                  </a:cubicBezTo>
                  <a:cubicBezTo>
                    <a:pt x="20058" y="15962"/>
                    <a:pt x="24275" y="12622"/>
                    <a:pt x="28575" y="6889"/>
                  </a:cubicBezTo>
                  <a:cubicBezTo>
                    <a:pt x="29045" y="5480"/>
                    <a:pt x="31828" y="-7883"/>
                    <a:pt x="34290" y="6889"/>
                  </a:cubicBezTo>
                  <a:cubicBezTo>
                    <a:pt x="34620" y="8870"/>
                    <a:pt x="32913" y="10667"/>
                    <a:pt x="32385" y="12604"/>
                  </a:cubicBezTo>
                  <a:cubicBezTo>
                    <a:pt x="31007" y="17656"/>
                    <a:pt x="29845" y="22764"/>
                    <a:pt x="28575" y="27844"/>
                  </a:cubicBezTo>
                  <a:cubicBezTo>
                    <a:pt x="22179" y="53428"/>
                    <a:pt x="32425" y="13904"/>
                    <a:pt x="22860" y="44989"/>
                  </a:cubicBezTo>
                  <a:cubicBezTo>
                    <a:pt x="21320" y="49994"/>
                    <a:pt x="20320" y="55149"/>
                    <a:pt x="19050" y="60229"/>
                  </a:cubicBezTo>
                  <a:cubicBezTo>
                    <a:pt x="18415" y="62769"/>
                    <a:pt x="17973" y="65365"/>
                    <a:pt x="17145" y="67849"/>
                  </a:cubicBezTo>
                  <a:lnTo>
                    <a:pt x="13335" y="79279"/>
                  </a:lnTo>
                  <a:cubicBezTo>
                    <a:pt x="12700" y="84359"/>
                    <a:pt x="12272" y="89469"/>
                    <a:pt x="11430" y="94519"/>
                  </a:cubicBezTo>
                  <a:cubicBezTo>
                    <a:pt x="11000" y="97102"/>
                    <a:pt x="10114" y="99588"/>
                    <a:pt x="9525" y="102139"/>
                  </a:cubicBezTo>
                  <a:cubicBezTo>
                    <a:pt x="8209" y="107843"/>
                    <a:pt x="6985" y="113569"/>
                    <a:pt x="5715" y="119284"/>
                  </a:cubicBezTo>
                  <a:cubicBezTo>
                    <a:pt x="6350" y="127539"/>
                    <a:pt x="4359" y="136439"/>
                    <a:pt x="7620" y="144049"/>
                  </a:cubicBezTo>
                  <a:cubicBezTo>
                    <a:pt x="8895" y="147025"/>
                    <a:pt x="16067" y="142901"/>
                    <a:pt x="17145" y="145954"/>
                  </a:cubicBezTo>
                  <a:cubicBezTo>
                    <a:pt x="20533" y="155553"/>
                    <a:pt x="18415" y="166274"/>
                    <a:pt x="19050" y="176434"/>
                  </a:cubicBezTo>
                  <a:cubicBezTo>
                    <a:pt x="29248" y="169635"/>
                    <a:pt x="23146" y="174243"/>
                    <a:pt x="36195" y="161194"/>
                  </a:cubicBezTo>
                  <a:lnTo>
                    <a:pt x="41910" y="155479"/>
                  </a:lnTo>
                  <a:lnTo>
                    <a:pt x="38100" y="166909"/>
                  </a:lnTo>
                  <a:cubicBezTo>
                    <a:pt x="29046" y="194072"/>
                    <a:pt x="38143" y="165806"/>
                    <a:pt x="32385" y="185959"/>
                  </a:cubicBezTo>
                  <a:cubicBezTo>
                    <a:pt x="31833" y="187890"/>
                    <a:pt x="29060" y="190254"/>
                    <a:pt x="30480" y="191674"/>
                  </a:cubicBezTo>
                  <a:cubicBezTo>
                    <a:pt x="31900" y="193094"/>
                    <a:pt x="34290" y="190404"/>
                    <a:pt x="36195" y="189769"/>
                  </a:cubicBezTo>
                  <a:cubicBezTo>
                    <a:pt x="35560" y="193579"/>
                    <a:pt x="31559" y="198468"/>
                    <a:pt x="34290" y="201199"/>
                  </a:cubicBezTo>
                  <a:cubicBezTo>
                    <a:pt x="36535" y="203444"/>
                    <a:pt x="39326" y="197329"/>
                    <a:pt x="41910" y="195484"/>
                  </a:cubicBezTo>
                  <a:cubicBezTo>
                    <a:pt x="43773" y="194153"/>
                    <a:pt x="45720" y="192944"/>
                    <a:pt x="47625" y="191674"/>
                  </a:cubicBezTo>
                  <a:cubicBezTo>
                    <a:pt x="48260" y="194214"/>
                    <a:pt x="46912" y="199294"/>
                    <a:pt x="49530" y="199294"/>
                  </a:cubicBezTo>
                  <a:cubicBezTo>
                    <a:pt x="52148" y="199294"/>
                    <a:pt x="52887" y="193852"/>
                    <a:pt x="51435" y="191674"/>
                  </a:cubicBezTo>
                  <a:cubicBezTo>
                    <a:pt x="50321" y="190003"/>
                    <a:pt x="47625" y="192944"/>
                    <a:pt x="45720" y="193579"/>
                  </a:cubicBezTo>
                  <a:cubicBezTo>
                    <a:pt x="43815" y="195484"/>
                    <a:pt x="41659" y="197167"/>
                    <a:pt x="40005" y="199294"/>
                  </a:cubicBezTo>
                  <a:cubicBezTo>
                    <a:pt x="37194" y="202908"/>
                    <a:pt x="32385" y="210724"/>
                    <a:pt x="32385" y="210724"/>
                  </a:cubicBezTo>
                  <a:cubicBezTo>
                    <a:pt x="28559" y="204984"/>
                    <a:pt x="27665" y="204156"/>
                    <a:pt x="24765" y="197389"/>
                  </a:cubicBezTo>
                  <a:cubicBezTo>
                    <a:pt x="23974" y="195543"/>
                    <a:pt x="23495" y="193579"/>
                    <a:pt x="22860" y="191674"/>
                  </a:cubicBezTo>
                  <a:cubicBezTo>
                    <a:pt x="23495" y="211359"/>
                    <a:pt x="23641" y="231066"/>
                    <a:pt x="24765" y="250729"/>
                  </a:cubicBezTo>
                  <a:cubicBezTo>
                    <a:pt x="24914" y="253343"/>
                    <a:pt x="26559" y="260965"/>
                    <a:pt x="26670" y="258349"/>
                  </a:cubicBezTo>
                  <a:cubicBezTo>
                    <a:pt x="28047" y="225987"/>
                    <a:pt x="27940" y="193579"/>
                    <a:pt x="28575" y="161194"/>
                  </a:cubicBezTo>
                  <a:cubicBezTo>
                    <a:pt x="29845" y="163734"/>
                    <a:pt x="32342" y="165975"/>
                    <a:pt x="32385" y="168814"/>
                  </a:cubicBezTo>
                  <a:cubicBezTo>
                    <a:pt x="34384" y="300741"/>
                    <a:pt x="42731" y="323676"/>
                    <a:pt x="28575" y="281209"/>
                  </a:cubicBezTo>
                  <a:cubicBezTo>
                    <a:pt x="39003" y="213425"/>
                    <a:pt x="25924" y="303163"/>
                    <a:pt x="34290" y="227869"/>
                  </a:cubicBezTo>
                  <a:cubicBezTo>
                    <a:pt x="34755" y="223688"/>
                    <a:pt x="41210" y="212124"/>
                    <a:pt x="41910" y="210724"/>
                  </a:cubicBezTo>
                  <a:cubicBezTo>
                    <a:pt x="42545" y="206914"/>
                    <a:pt x="42977" y="203065"/>
                    <a:pt x="43815" y="199294"/>
                  </a:cubicBezTo>
                  <a:cubicBezTo>
                    <a:pt x="44251" y="197334"/>
                    <a:pt x="43924" y="194477"/>
                    <a:pt x="45720" y="193579"/>
                  </a:cubicBezTo>
                  <a:cubicBezTo>
                    <a:pt x="47516" y="192681"/>
                    <a:pt x="49530" y="194849"/>
                    <a:pt x="51435" y="195484"/>
                  </a:cubicBezTo>
                  <a:cubicBezTo>
                    <a:pt x="52070" y="197389"/>
                    <a:pt x="52788" y="199268"/>
                    <a:pt x="53340" y="201199"/>
                  </a:cubicBezTo>
                  <a:cubicBezTo>
                    <a:pt x="54059" y="203716"/>
                    <a:pt x="54214" y="206413"/>
                    <a:pt x="55245" y="208819"/>
                  </a:cubicBezTo>
                  <a:cubicBezTo>
                    <a:pt x="56147" y="210923"/>
                    <a:pt x="57785" y="212629"/>
                    <a:pt x="59055" y="214534"/>
                  </a:cubicBezTo>
                  <a:cubicBezTo>
                    <a:pt x="60325" y="223424"/>
                    <a:pt x="57884" y="248676"/>
                    <a:pt x="62865" y="241204"/>
                  </a:cubicBezTo>
                  <a:cubicBezTo>
                    <a:pt x="67379" y="234432"/>
                    <a:pt x="66675" y="237779"/>
                    <a:pt x="66675" y="231679"/>
                  </a:cubicBezTo>
                  <a:lnTo>
                    <a:pt x="43815" y="182149"/>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CC71252-F769-4948-9FFC-0EB8204F8F3D}"/>
                </a:ext>
              </a:extLst>
            </p:cNvPr>
            <p:cNvSpPr/>
            <p:nvPr/>
          </p:nvSpPr>
          <p:spPr>
            <a:xfrm>
              <a:off x="10728960" y="3512820"/>
              <a:ext cx="57431" cy="4667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D19C80DB-20E7-414E-A71B-94933BBE84B9}"/>
                </a:ext>
              </a:extLst>
            </p:cNvPr>
            <p:cNvCxnSpPr>
              <a:cxnSpLocks/>
            </p:cNvCxnSpPr>
            <p:nvPr/>
          </p:nvCxnSpPr>
          <p:spPr>
            <a:xfrm flipH="1">
              <a:off x="10707309" y="3259599"/>
              <a:ext cx="121836" cy="13110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2D2D81D3-00B5-447A-8C1A-DE372BD24FC9}"/>
                </a:ext>
              </a:extLst>
            </p:cNvPr>
            <p:cNvSpPr/>
            <p:nvPr/>
          </p:nvSpPr>
          <p:spPr>
            <a:xfrm>
              <a:off x="10740401" y="3023532"/>
              <a:ext cx="164784" cy="58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88679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7E7FB76-A63D-43CE-9031-35F735EABAE1}" type="slidenum">
              <a:rPr lang="en-US" smtClean="0"/>
              <a:t>14</a:t>
            </a:fld>
            <a:endParaRPr lang="en-US"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075CECBD-AEB7-48EC-AD28-EE049833AB2F}"/>
                  </a:ext>
                </a:extLst>
              </p14:cNvPr>
              <p14:cNvContentPartPr/>
              <p14:nvPr/>
            </p14:nvContentPartPr>
            <p14:xfrm>
              <a:off x="2586411" y="3961257"/>
              <a:ext cx="360" cy="360"/>
            </p14:xfrm>
          </p:contentPart>
        </mc:Choice>
        <mc:Fallback xmlns="">
          <p:pic>
            <p:nvPicPr>
              <p:cNvPr id="3" name="Ink 2">
                <a:extLst>
                  <a:ext uri="{FF2B5EF4-FFF2-40B4-BE49-F238E27FC236}">
                    <a16:creationId xmlns:a16="http://schemas.microsoft.com/office/drawing/2014/main" id="{075CECBD-AEB7-48EC-AD28-EE049833AB2F}"/>
                  </a:ext>
                </a:extLst>
              </p:cNvPr>
              <p:cNvPicPr/>
              <p:nvPr/>
            </p:nvPicPr>
            <p:blipFill>
              <a:blip r:embed="rId4"/>
              <a:stretch>
                <a:fillRect/>
              </a:stretch>
            </p:blipFill>
            <p:spPr>
              <a:xfrm>
                <a:off x="2577411" y="3952257"/>
                <a:ext cx="18000" cy="18000"/>
              </a:xfrm>
              <a:prstGeom prst="rect">
                <a:avLst/>
              </a:prstGeom>
            </p:spPr>
          </p:pic>
        </mc:Fallback>
      </mc:AlternateContent>
      <p:sp>
        <p:nvSpPr>
          <p:cNvPr id="13" name="Title 1">
            <a:extLst>
              <a:ext uri="{FF2B5EF4-FFF2-40B4-BE49-F238E27FC236}">
                <a16:creationId xmlns:a16="http://schemas.microsoft.com/office/drawing/2014/main" id="{5654A756-2FDF-4D6C-93F1-5301F4751404}"/>
              </a:ext>
            </a:extLst>
          </p:cNvPr>
          <p:cNvSpPr txBox="1">
            <a:spLocks/>
          </p:cNvSpPr>
          <p:nvPr/>
        </p:nvSpPr>
        <p:spPr>
          <a:xfrm>
            <a:off x="2798547" y="336682"/>
            <a:ext cx="9137813" cy="7672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i="1" dirty="0">
                <a:solidFill>
                  <a:srgbClr val="0B36F9"/>
                </a:solidFill>
                <a:latin typeface="Verdana Pro" panose="020F0502020204030204" pitchFamily="34" charset="0"/>
              </a:rPr>
              <a:t>Socio-economic drivers of revenue</a:t>
            </a:r>
          </a:p>
        </p:txBody>
      </p:sp>
      <p:pic>
        <p:nvPicPr>
          <p:cNvPr id="15" name="Picture 14">
            <a:extLst>
              <a:ext uri="{FF2B5EF4-FFF2-40B4-BE49-F238E27FC236}">
                <a16:creationId xmlns:a16="http://schemas.microsoft.com/office/drawing/2014/main" id="{7B19543F-DF9C-42A3-A11E-976ED731726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748" y="336682"/>
            <a:ext cx="1998133" cy="767291"/>
          </a:xfrm>
          <a:prstGeom prst="rect">
            <a:avLst/>
          </a:prstGeom>
          <a:noFill/>
          <a:ln>
            <a:noFill/>
          </a:ln>
        </p:spPr>
      </p:pic>
      <p:sp>
        <p:nvSpPr>
          <p:cNvPr id="4" name="TextBox 3">
            <a:extLst>
              <a:ext uri="{FF2B5EF4-FFF2-40B4-BE49-F238E27FC236}">
                <a16:creationId xmlns:a16="http://schemas.microsoft.com/office/drawing/2014/main" id="{A129CF10-3FD6-464D-A05E-035DF4A7CAD7}"/>
              </a:ext>
            </a:extLst>
          </p:cNvPr>
          <p:cNvSpPr txBox="1"/>
          <p:nvPr/>
        </p:nvSpPr>
        <p:spPr>
          <a:xfrm>
            <a:off x="4369147" y="1569683"/>
            <a:ext cx="3453705" cy="4611519"/>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dirty="0">
                <a:latin typeface="Arial" panose="020B0604020202020204" pitchFamily="34" charset="0"/>
                <a:cs typeface="Arial" panose="020B0604020202020204" pitchFamily="34" charset="0"/>
              </a:rPr>
              <a:t>Social climate</a:t>
            </a:r>
          </a:p>
          <a:p>
            <a:pPr marL="285750" indent="-285750">
              <a:lnSpc>
                <a:spcPct val="150000"/>
              </a:lnSpc>
              <a:buFont typeface="Wingdings" panose="05000000000000000000" pitchFamily="2" charset="2"/>
              <a:buChar char="ü"/>
            </a:pPr>
            <a:r>
              <a:rPr lang="en-US" dirty="0">
                <a:latin typeface="Arial" panose="020B0604020202020204" pitchFamily="34" charset="0"/>
                <a:cs typeface="Arial" panose="020B0604020202020204" pitchFamily="34" charset="0"/>
              </a:rPr>
              <a:t>Credibility of police force</a:t>
            </a:r>
          </a:p>
          <a:p>
            <a:pPr marL="285750" indent="-285750">
              <a:lnSpc>
                <a:spcPct val="150000"/>
              </a:lnSpc>
              <a:buFont typeface="Wingdings" panose="05000000000000000000" pitchFamily="2" charset="2"/>
              <a:buChar char="ü"/>
            </a:pPr>
            <a:r>
              <a:rPr lang="en-US" dirty="0">
                <a:latin typeface="Arial" panose="020B0604020202020204" pitchFamily="34" charset="0"/>
                <a:cs typeface="Arial" panose="020B0604020202020204" pitchFamily="34" charset="0"/>
              </a:rPr>
              <a:t>Divisive political environment</a:t>
            </a:r>
          </a:p>
          <a:p>
            <a:pPr marL="285750" indent="-285750">
              <a:lnSpc>
                <a:spcPct val="150000"/>
              </a:lnSpc>
              <a:buFont typeface="Wingdings" panose="05000000000000000000" pitchFamily="2" charset="2"/>
              <a:buChar char="ü"/>
            </a:pPr>
            <a:r>
              <a:rPr lang="en-US" dirty="0">
                <a:latin typeface="Arial" panose="020B0604020202020204" pitchFamily="34" charset="0"/>
                <a:cs typeface="Arial" panose="020B0604020202020204" pitchFamily="34" charset="0"/>
              </a:rPr>
              <a:t>Consumer sentiment</a:t>
            </a:r>
          </a:p>
          <a:p>
            <a:pPr marL="285750" indent="-285750">
              <a:lnSpc>
                <a:spcPct val="150000"/>
              </a:lnSpc>
              <a:buFont typeface="Wingdings" panose="05000000000000000000" pitchFamily="2" charset="2"/>
              <a:buChar char="ü"/>
            </a:pPr>
            <a:r>
              <a:rPr lang="en-US" dirty="0">
                <a:latin typeface="Arial" panose="020B0604020202020204" pitchFamily="34" charset="0"/>
                <a:cs typeface="Arial" panose="020B0604020202020204" pitchFamily="34" charset="0"/>
              </a:rPr>
              <a:t>Crime rates</a:t>
            </a:r>
          </a:p>
          <a:p>
            <a:pPr marL="285750" indent="-285750">
              <a:lnSpc>
                <a:spcPct val="150000"/>
              </a:lnSpc>
              <a:buFont typeface="Wingdings" panose="05000000000000000000" pitchFamily="2" charset="2"/>
              <a:buChar char="ü"/>
            </a:pPr>
            <a:r>
              <a:rPr lang="en-US" dirty="0">
                <a:latin typeface="Arial" panose="020B0604020202020204" pitchFamily="34" charset="0"/>
                <a:cs typeface="Arial" panose="020B0604020202020204" pitchFamily="34" charset="0"/>
              </a:rPr>
              <a:t>Weather</a:t>
            </a:r>
          </a:p>
          <a:p>
            <a:pPr marL="285750" indent="-285750">
              <a:lnSpc>
                <a:spcPct val="150000"/>
              </a:lnSpc>
              <a:buFont typeface="Wingdings" panose="05000000000000000000" pitchFamily="2" charset="2"/>
              <a:buChar char="ü"/>
            </a:pPr>
            <a:r>
              <a:rPr lang="en-US" dirty="0">
                <a:latin typeface="Arial" panose="020B0604020202020204" pitchFamily="34" charset="0"/>
                <a:cs typeface="Arial" panose="020B0604020202020204" pitchFamily="34" charset="0"/>
              </a:rPr>
              <a:t>Outdoor activities</a:t>
            </a:r>
          </a:p>
          <a:p>
            <a:pPr marL="285750" indent="-285750">
              <a:lnSpc>
                <a:spcPct val="150000"/>
              </a:lnSpc>
              <a:buFont typeface="Wingdings" panose="05000000000000000000" pitchFamily="2" charset="2"/>
              <a:buChar char="ü"/>
            </a:pPr>
            <a:r>
              <a:rPr lang="en-US" dirty="0">
                <a:latin typeface="Arial" panose="020B0604020202020204" pitchFamily="34" charset="0"/>
                <a:cs typeface="Arial" panose="020B0604020202020204" pitchFamily="34" charset="0"/>
              </a:rPr>
              <a:t>College attendance</a:t>
            </a:r>
          </a:p>
          <a:p>
            <a:pPr marL="285750" indent="-285750">
              <a:lnSpc>
                <a:spcPct val="150000"/>
              </a:lnSpc>
              <a:buFont typeface="Wingdings" panose="05000000000000000000" pitchFamily="2" charset="2"/>
              <a:buChar char="ü"/>
            </a:pPr>
            <a:r>
              <a:rPr lang="en-US" dirty="0">
                <a:latin typeface="Arial" panose="020B0604020202020204" pitchFamily="34" charset="0"/>
                <a:cs typeface="Arial" panose="020B0604020202020204" pitchFamily="34" charset="0"/>
              </a:rPr>
              <a:t>Health fads</a:t>
            </a:r>
          </a:p>
          <a:p>
            <a:pPr marL="285750" indent="-285750">
              <a:lnSpc>
                <a:spcPct val="150000"/>
              </a:lnSpc>
              <a:buFont typeface="Wingdings" panose="05000000000000000000" pitchFamily="2" charset="2"/>
              <a:buChar char="ü"/>
            </a:pPr>
            <a:r>
              <a:rPr lang="en-US" dirty="0">
                <a:latin typeface="Arial" panose="020B0604020202020204" pitchFamily="34" charset="0"/>
                <a:cs typeface="Arial" panose="020B0604020202020204" pitchFamily="34" charset="0"/>
              </a:rPr>
              <a:t>Rate of GDP change</a:t>
            </a:r>
          </a:p>
          <a:p>
            <a:pPr marL="285750" indent="-285750">
              <a:lnSpc>
                <a:spcPct val="150000"/>
              </a:lnSpc>
              <a:buFont typeface="Wingdings" panose="05000000000000000000" pitchFamily="2" charset="2"/>
              <a:buChar char="ü"/>
            </a:pPr>
            <a:r>
              <a:rPr lang="en-US" dirty="0">
                <a:latin typeface="Arial" panose="020B0604020202020204" pitchFamily="34" charset="0"/>
                <a:cs typeface="Arial" panose="020B0604020202020204" pitchFamily="34" charset="0"/>
              </a:rPr>
              <a:t>Price of resin</a:t>
            </a:r>
          </a:p>
        </p:txBody>
      </p:sp>
    </p:spTree>
    <p:extLst>
      <p:ext uri="{BB962C8B-B14F-4D97-AF65-F5344CB8AC3E}">
        <p14:creationId xmlns:p14="http://schemas.microsoft.com/office/powerpoint/2010/main" val="353530498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DFE752-CD3E-ED43-AB5E-AA50065744DE}"/>
              </a:ext>
            </a:extLst>
          </p:cNvPr>
          <p:cNvSpPr>
            <a:spLocks noGrp="1"/>
          </p:cNvSpPr>
          <p:nvPr>
            <p:ph idx="1"/>
          </p:nvPr>
        </p:nvSpPr>
        <p:spPr>
          <a:xfrm>
            <a:off x="838200" y="1253331"/>
            <a:ext cx="10515600" cy="4351338"/>
          </a:xfrm>
        </p:spPr>
        <p:txBody>
          <a:bodyPr anchor="ctr">
            <a:normAutofit/>
          </a:bodyPr>
          <a:lstStyle/>
          <a:p>
            <a:pPr marL="0" indent="0" algn="ctr">
              <a:buNone/>
            </a:pPr>
            <a:r>
              <a:rPr lang="en-US" sz="7200" dirty="0">
                <a:solidFill>
                  <a:srgbClr val="0B36F9"/>
                </a:solidFill>
                <a:latin typeface="Verdana Pro" panose="020B0604030504040204" pitchFamily="34" charset="0"/>
              </a:rPr>
              <a:t>3Q20 Key Financial Highlights</a:t>
            </a:r>
            <a:endParaRPr lang="en-US" sz="7200" i="1" dirty="0">
              <a:solidFill>
                <a:srgbClr val="0B36F9"/>
              </a:solidFill>
              <a:latin typeface="Verdana Pro" panose="020B0604030504040204" pitchFamily="34" charset="0"/>
            </a:endParaRPr>
          </a:p>
        </p:txBody>
      </p:sp>
    </p:spTree>
    <p:extLst>
      <p:ext uri="{BB962C8B-B14F-4D97-AF65-F5344CB8AC3E}">
        <p14:creationId xmlns:p14="http://schemas.microsoft.com/office/powerpoint/2010/main" val="262186911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7E7FB76-A63D-43CE-9031-35F735EABAE1}" type="slidenum">
              <a:rPr lang="en-US" smtClean="0"/>
              <a:t>16</a:t>
            </a:fld>
            <a:endParaRPr lang="en-US"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075CECBD-AEB7-48EC-AD28-EE049833AB2F}"/>
                  </a:ext>
                </a:extLst>
              </p14:cNvPr>
              <p14:cNvContentPartPr/>
              <p14:nvPr/>
            </p14:nvContentPartPr>
            <p14:xfrm>
              <a:off x="2586411" y="3961257"/>
              <a:ext cx="360" cy="360"/>
            </p14:xfrm>
          </p:contentPart>
        </mc:Choice>
        <mc:Fallback xmlns="">
          <p:pic>
            <p:nvPicPr>
              <p:cNvPr id="3" name="Ink 2">
                <a:extLst>
                  <a:ext uri="{FF2B5EF4-FFF2-40B4-BE49-F238E27FC236}">
                    <a16:creationId xmlns:a16="http://schemas.microsoft.com/office/drawing/2014/main" id="{075CECBD-AEB7-48EC-AD28-EE049833AB2F}"/>
                  </a:ext>
                </a:extLst>
              </p:cNvPr>
              <p:cNvPicPr/>
              <p:nvPr/>
            </p:nvPicPr>
            <p:blipFill>
              <a:blip r:embed="rId4"/>
              <a:stretch>
                <a:fillRect/>
              </a:stretch>
            </p:blipFill>
            <p:spPr>
              <a:xfrm>
                <a:off x="2577411" y="3952257"/>
                <a:ext cx="18000" cy="18000"/>
              </a:xfrm>
              <a:prstGeom prst="rect">
                <a:avLst/>
              </a:prstGeom>
            </p:spPr>
          </p:pic>
        </mc:Fallback>
      </mc:AlternateContent>
      <p:pic>
        <p:nvPicPr>
          <p:cNvPr id="15" name="Picture 14">
            <a:extLst>
              <a:ext uri="{FF2B5EF4-FFF2-40B4-BE49-F238E27FC236}">
                <a16:creationId xmlns:a16="http://schemas.microsoft.com/office/drawing/2014/main" id="{7B19543F-DF9C-42A3-A11E-976ED731726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748" y="336682"/>
            <a:ext cx="1998133" cy="767291"/>
          </a:xfrm>
          <a:prstGeom prst="rect">
            <a:avLst/>
          </a:prstGeom>
          <a:noFill/>
          <a:ln>
            <a:noFill/>
          </a:ln>
        </p:spPr>
      </p:pic>
      <p:sp>
        <p:nvSpPr>
          <p:cNvPr id="4" name="TextBox 3">
            <a:extLst>
              <a:ext uri="{FF2B5EF4-FFF2-40B4-BE49-F238E27FC236}">
                <a16:creationId xmlns:a16="http://schemas.microsoft.com/office/drawing/2014/main" id="{8D69A477-1594-4604-9418-9E79DF869B7D}"/>
              </a:ext>
            </a:extLst>
          </p:cNvPr>
          <p:cNvSpPr txBox="1"/>
          <p:nvPr/>
        </p:nvSpPr>
        <p:spPr>
          <a:xfrm>
            <a:off x="934278" y="2494722"/>
            <a:ext cx="10419522" cy="2585323"/>
          </a:xfrm>
          <a:prstGeom prst="rect">
            <a:avLst/>
          </a:prstGeom>
          <a:noFill/>
        </p:spPr>
        <p:txBody>
          <a:bodyPr wrap="square" rtlCol="0">
            <a:spAutoFit/>
          </a:bodyPr>
          <a:lstStyle/>
          <a:p>
            <a:pPr marL="571500" indent="-571500">
              <a:lnSpc>
                <a:spcPct val="200000"/>
              </a:lnSpc>
              <a:buFont typeface="Wingdings" panose="05000000000000000000" pitchFamily="2" charset="2"/>
              <a:buChar char="ü"/>
            </a:pPr>
            <a:r>
              <a:rPr lang="en-US" u="sng" dirty="0">
                <a:latin typeface="Arial" panose="020B0604020202020204" pitchFamily="34" charset="0"/>
                <a:cs typeface="Arial" panose="020B0604020202020204" pitchFamily="34" charset="0"/>
              </a:rPr>
              <a:t>Net Sales</a:t>
            </a:r>
            <a:r>
              <a:rPr lang="en-US" dirty="0">
                <a:latin typeface="Arial" panose="020B0604020202020204" pitchFamily="34" charset="0"/>
                <a:cs typeface="Arial" panose="020B0604020202020204" pitchFamily="34" charset="0"/>
              </a:rPr>
              <a:t> of $4.76MM, up 94% or $2.31MM versus prior year driven by organic growth, product line extension to current customers, and sales to new customers</a:t>
            </a:r>
          </a:p>
          <a:p>
            <a:pPr marL="571500" indent="-571500">
              <a:lnSpc>
                <a:spcPct val="200000"/>
              </a:lnSpc>
              <a:buFont typeface="Wingdings" panose="05000000000000000000" pitchFamily="2" charset="2"/>
              <a:buChar char="ü"/>
            </a:pPr>
            <a:r>
              <a:rPr lang="en-US" u="sng" dirty="0">
                <a:latin typeface="Arial" panose="020B0604020202020204" pitchFamily="34" charset="0"/>
                <a:cs typeface="Arial" panose="020B0604020202020204" pitchFamily="34" charset="0"/>
              </a:rPr>
              <a:t>Gross Profit</a:t>
            </a:r>
            <a:r>
              <a:rPr lang="en-US" dirty="0">
                <a:latin typeface="Arial" panose="020B0604020202020204" pitchFamily="34" charset="0"/>
                <a:cs typeface="Arial" panose="020B0604020202020204" pitchFamily="34" charset="0"/>
              </a:rPr>
              <a:t> was $1.95MM up 108% versus prior year</a:t>
            </a:r>
          </a:p>
          <a:p>
            <a:pPr marL="571500" indent="-571500">
              <a:lnSpc>
                <a:spcPct val="200000"/>
              </a:lnSpc>
              <a:buFont typeface="Wingdings" panose="05000000000000000000" pitchFamily="2" charset="2"/>
              <a:buChar char="ü"/>
            </a:pPr>
            <a:r>
              <a:rPr lang="en-US" u="sng" dirty="0">
                <a:latin typeface="Arial" panose="020B0604020202020204" pitchFamily="34" charset="0"/>
                <a:cs typeface="Arial" panose="020B0604020202020204" pitchFamily="34" charset="0"/>
              </a:rPr>
              <a:t>Net Income</a:t>
            </a:r>
            <a:r>
              <a:rPr lang="en-US" dirty="0">
                <a:latin typeface="Arial" panose="020B0604020202020204" pitchFamily="34" charset="0"/>
                <a:cs typeface="Arial" panose="020B0604020202020204" pitchFamily="34" charset="0"/>
              </a:rPr>
              <a:t> was $682K an increase of $843K versus prior year</a:t>
            </a:r>
          </a:p>
          <a:p>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EC263FF-1DE7-4BF7-95D8-DBC535B80CC0}"/>
              </a:ext>
            </a:extLst>
          </p:cNvPr>
          <p:cNvSpPr txBox="1"/>
          <p:nvPr/>
        </p:nvSpPr>
        <p:spPr>
          <a:xfrm>
            <a:off x="3328586" y="458717"/>
            <a:ext cx="7090995" cy="523220"/>
          </a:xfrm>
          <a:prstGeom prst="rect">
            <a:avLst/>
          </a:prstGeom>
          <a:noFill/>
        </p:spPr>
        <p:txBody>
          <a:bodyPr wrap="square" rtlCol="0">
            <a:spAutoFit/>
          </a:bodyPr>
          <a:lstStyle/>
          <a:p>
            <a:r>
              <a:rPr lang="en-US" sz="2800" b="1" dirty="0">
                <a:solidFill>
                  <a:srgbClr val="0B36F9"/>
                </a:solidFill>
                <a:latin typeface="Verdana Pro" panose="020F0502020204030204" pitchFamily="34" charset="0"/>
              </a:rPr>
              <a:t>Key Financial Highlights 3Q20</a:t>
            </a:r>
          </a:p>
        </p:txBody>
      </p:sp>
    </p:spTree>
    <p:extLst>
      <p:ext uri="{BB962C8B-B14F-4D97-AF65-F5344CB8AC3E}">
        <p14:creationId xmlns:p14="http://schemas.microsoft.com/office/powerpoint/2010/main" val="283649589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7E7FB76-A63D-43CE-9031-35F735EABAE1}" type="slidenum">
              <a:rPr lang="en-US" smtClean="0"/>
              <a:t>17</a:t>
            </a:fld>
            <a:endParaRPr lang="en-US"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075CECBD-AEB7-48EC-AD28-EE049833AB2F}"/>
                  </a:ext>
                </a:extLst>
              </p14:cNvPr>
              <p14:cNvContentPartPr/>
              <p14:nvPr/>
            </p14:nvContentPartPr>
            <p14:xfrm>
              <a:off x="2586411" y="3961257"/>
              <a:ext cx="360" cy="360"/>
            </p14:xfrm>
          </p:contentPart>
        </mc:Choice>
        <mc:Fallback xmlns="">
          <p:pic>
            <p:nvPicPr>
              <p:cNvPr id="3" name="Ink 2">
                <a:extLst>
                  <a:ext uri="{FF2B5EF4-FFF2-40B4-BE49-F238E27FC236}">
                    <a16:creationId xmlns:a16="http://schemas.microsoft.com/office/drawing/2014/main" id="{075CECBD-AEB7-48EC-AD28-EE049833AB2F}"/>
                  </a:ext>
                </a:extLst>
              </p:cNvPr>
              <p:cNvPicPr/>
              <p:nvPr/>
            </p:nvPicPr>
            <p:blipFill>
              <a:blip r:embed="rId5"/>
              <a:stretch>
                <a:fillRect/>
              </a:stretch>
            </p:blipFill>
            <p:spPr>
              <a:xfrm>
                <a:off x="2577411" y="3952257"/>
                <a:ext cx="18000" cy="18000"/>
              </a:xfrm>
              <a:prstGeom prst="rect">
                <a:avLst/>
              </a:prstGeom>
            </p:spPr>
          </p:pic>
        </mc:Fallback>
      </mc:AlternateContent>
      <p:pic>
        <p:nvPicPr>
          <p:cNvPr id="15" name="Picture 14">
            <a:extLst>
              <a:ext uri="{FF2B5EF4-FFF2-40B4-BE49-F238E27FC236}">
                <a16:creationId xmlns:a16="http://schemas.microsoft.com/office/drawing/2014/main" id="{7B19543F-DF9C-42A3-A11E-976ED731726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748" y="336682"/>
            <a:ext cx="1998133" cy="767291"/>
          </a:xfrm>
          <a:prstGeom prst="rect">
            <a:avLst/>
          </a:prstGeom>
          <a:noFill/>
          <a:ln>
            <a:noFill/>
          </a:ln>
        </p:spPr>
      </p:pic>
      <p:sp>
        <p:nvSpPr>
          <p:cNvPr id="6" name="TextBox 5">
            <a:extLst>
              <a:ext uri="{FF2B5EF4-FFF2-40B4-BE49-F238E27FC236}">
                <a16:creationId xmlns:a16="http://schemas.microsoft.com/office/drawing/2014/main" id="{D87E656C-728A-4D56-8E95-6BCFF4168193}"/>
              </a:ext>
            </a:extLst>
          </p:cNvPr>
          <p:cNvSpPr txBox="1"/>
          <p:nvPr/>
        </p:nvSpPr>
        <p:spPr>
          <a:xfrm>
            <a:off x="3605501" y="336682"/>
            <a:ext cx="5676738" cy="1261884"/>
          </a:xfrm>
          <a:prstGeom prst="rect">
            <a:avLst/>
          </a:prstGeom>
          <a:noFill/>
        </p:spPr>
        <p:txBody>
          <a:bodyPr wrap="square" rtlCol="0">
            <a:spAutoFit/>
          </a:bodyPr>
          <a:lstStyle/>
          <a:p>
            <a:r>
              <a:rPr lang="en-US" sz="2400" b="1" dirty="0">
                <a:solidFill>
                  <a:srgbClr val="0B36F9"/>
                </a:solidFill>
                <a:latin typeface="Arial" panose="020B0604020202020204" pitchFamily="34" charset="0"/>
                <a:cs typeface="Arial" panose="020B0604020202020204" pitchFamily="34" charset="0"/>
              </a:rPr>
              <a:t>Select Financial Stats through 3Q20 –</a:t>
            </a:r>
          </a:p>
          <a:p>
            <a:r>
              <a:rPr lang="en-US" sz="2400" b="1" i="1" u="sng" dirty="0">
                <a:solidFill>
                  <a:srgbClr val="0B36F9"/>
                </a:solidFill>
                <a:latin typeface="Arial" panose="020B0604020202020204" pitchFamily="34" charset="0"/>
                <a:cs typeface="Arial" panose="020B0604020202020204" pitchFamily="34" charset="0"/>
              </a:rPr>
              <a:t>positive and sequential improvement </a:t>
            </a:r>
          </a:p>
          <a:p>
            <a:endParaRPr lang="en-US" sz="2800" b="1" dirty="0">
              <a:solidFill>
                <a:srgbClr val="0B36F9"/>
              </a:solidFill>
              <a:latin typeface="Verdana Pro" panose="020F0502020204030204" pitchFamily="34" charset="0"/>
            </a:endParaRPr>
          </a:p>
        </p:txBody>
      </p:sp>
      <p:graphicFrame>
        <p:nvGraphicFramePr>
          <p:cNvPr id="5" name="Table 4">
            <a:extLst>
              <a:ext uri="{FF2B5EF4-FFF2-40B4-BE49-F238E27FC236}">
                <a16:creationId xmlns:a16="http://schemas.microsoft.com/office/drawing/2014/main" id="{8FFB3AD6-4005-45EC-A278-FDA533B10EC1}"/>
              </a:ext>
            </a:extLst>
          </p:cNvPr>
          <p:cNvGraphicFramePr>
            <a:graphicFrameLocks noGrp="1"/>
          </p:cNvGraphicFramePr>
          <p:nvPr>
            <p:extLst>
              <p:ext uri="{D42A27DB-BD31-4B8C-83A1-F6EECF244321}">
                <p14:modId xmlns:p14="http://schemas.microsoft.com/office/powerpoint/2010/main" val="3921599781"/>
              </p:ext>
            </p:extLst>
          </p:nvPr>
        </p:nvGraphicFramePr>
        <p:xfrm>
          <a:off x="2095500" y="1256136"/>
          <a:ext cx="7883503" cy="5464625"/>
        </p:xfrm>
        <a:graphic>
          <a:graphicData uri="http://schemas.openxmlformats.org/drawingml/2006/table">
            <a:tbl>
              <a:tblPr/>
              <a:tblGrid>
                <a:gridCol w="2080446">
                  <a:extLst>
                    <a:ext uri="{9D8B030D-6E8A-4147-A177-3AD203B41FA5}">
                      <a16:colId xmlns:a16="http://schemas.microsoft.com/office/drawing/2014/main" val="2561279230"/>
                    </a:ext>
                  </a:extLst>
                </a:gridCol>
                <a:gridCol w="882109">
                  <a:extLst>
                    <a:ext uri="{9D8B030D-6E8A-4147-A177-3AD203B41FA5}">
                      <a16:colId xmlns:a16="http://schemas.microsoft.com/office/drawing/2014/main" val="1432577904"/>
                    </a:ext>
                  </a:extLst>
                </a:gridCol>
                <a:gridCol w="599168">
                  <a:extLst>
                    <a:ext uri="{9D8B030D-6E8A-4147-A177-3AD203B41FA5}">
                      <a16:colId xmlns:a16="http://schemas.microsoft.com/office/drawing/2014/main" val="2677270144"/>
                    </a:ext>
                  </a:extLst>
                </a:gridCol>
                <a:gridCol w="798891">
                  <a:extLst>
                    <a:ext uri="{9D8B030D-6E8A-4147-A177-3AD203B41FA5}">
                      <a16:colId xmlns:a16="http://schemas.microsoft.com/office/drawing/2014/main" val="876204759"/>
                    </a:ext>
                  </a:extLst>
                </a:gridCol>
                <a:gridCol w="532593">
                  <a:extLst>
                    <a:ext uri="{9D8B030D-6E8A-4147-A177-3AD203B41FA5}">
                      <a16:colId xmlns:a16="http://schemas.microsoft.com/office/drawing/2014/main" val="2608292020"/>
                    </a:ext>
                  </a:extLst>
                </a:gridCol>
                <a:gridCol w="757283">
                  <a:extLst>
                    <a:ext uri="{9D8B030D-6E8A-4147-A177-3AD203B41FA5}">
                      <a16:colId xmlns:a16="http://schemas.microsoft.com/office/drawing/2014/main" val="3774789227"/>
                    </a:ext>
                  </a:extLst>
                </a:gridCol>
                <a:gridCol w="809987">
                  <a:extLst>
                    <a:ext uri="{9D8B030D-6E8A-4147-A177-3AD203B41FA5}">
                      <a16:colId xmlns:a16="http://schemas.microsoft.com/office/drawing/2014/main" val="2287260204"/>
                    </a:ext>
                  </a:extLst>
                </a:gridCol>
                <a:gridCol w="865466">
                  <a:extLst>
                    <a:ext uri="{9D8B030D-6E8A-4147-A177-3AD203B41FA5}">
                      <a16:colId xmlns:a16="http://schemas.microsoft.com/office/drawing/2014/main" val="833337279"/>
                    </a:ext>
                  </a:extLst>
                </a:gridCol>
                <a:gridCol w="557560">
                  <a:extLst>
                    <a:ext uri="{9D8B030D-6E8A-4147-A177-3AD203B41FA5}">
                      <a16:colId xmlns:a16="http://schemas.microsoft.com/office/drawing/2014/main" val="391110649"/>
                    </a:ext>
                  </a:extLst>
                </a:gridCol>
              </a:tblGrid>
              <a:tr h="181639">
                <a:tc>
                  <a:txBody>
                    <a:bodyPr/>
                    <a:lstStyle/>
                    <a:p>
                      <a:pPr algn="l" fontAlgn="b"/>
                      <a:r>
                        <a:rPr lang="en-US" sz="800" b="0" i="0" u="none" strike="noStrike">
                          <a:solidFill>
                            <a:srgbClr val="000000"/>
                          </a:solidFill>
                          <a:effectLst/>
                          <a:latin typeface="Arial" panose="020B0604020202020204" pitchFamily="34" charset="0"/>
                        </a:rPr>
                        <a:t>MM</a:t>
                      </a:r>
                    </a:p>
                  </a:txBody>
                  <a:tcPr marL="6903" marR="6903" marT="6903" marB="0" anchor="b">
                    <a:lnL>
                      <a:noFill/>
                    </a:lnL>
                    <a:lnR>
                      <a:noFill/>
                    </a:lnR>
                    <a:lnT>
                      <a:noFill/>
                    </a:lnT>
                    <a:lnB>
                      <a:noFill/>
                    </a:lnB>
                  </a:tcPr>
                </a:tc>
                <a:tc gridSpan="3">
                  <a:txBody>
                    <a:bodyPr/>
                    <a:lstStyle/>
                    <a:p>
                      <a:pPr algn="ctr" fontAlgn="b"/>
                      <a:r>
                        <a:rPr lang="en-US" sz="800" b="1" i="0" u="sng" strike="noStrike">
                          <a:solidFill>
                            <a:srgbClr val="000000"/>
                          </a:solidFill>
                          <a:effectLst/>
                          <a:latin typeface="Arial" panose="020B0604020202020204" pitchFamily="34" charset="0"/>
                        </a:rPr>
                        <a:t>Income Statement</a:t>
                      </a:r>
                    </a:p>
                  </a:txBody>
                  <a:tcPr marL="6903" marR="6903" marT="6903"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800" b="1" i="0" u="sng"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C65911"/>
                        </a:solidFill>
                        <a:effectLst/>
                        <a:latin typeface="Arial" panose="020B0604020202020204" pitchFamily="34" charset="0"/>
                      </a:endParaRPr>
                    </a:p>
                  </a:txBody>
                  <a:tcPr marL="6903" marR="6903" marT="690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B050"/>
                        </a:solidFill>
                        <a:effectLst/>
                        <a:latin typeface="Arial" panose="020B0604020202020204" pitchFamily="34" charset="0"/>
                      </a:endParaRPr>
                    </a:p>
                  </a:txBody>
                  <a:tcPr marL="6903" marR="6903" marT="690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extLst>
                  <a:ext uri="{0D108BD9-81ED-4DB2-BD59-A6C34878D82A}">
                    <a16:rowId xmlns:a16="http://schemas.microsoft.com/office/drawing/2014/main" val="2314768061"/>
                  </a:ext>
                </a:extLst>
              </a:tr>
              <a:tr h="181639">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ctr" fontAlgn="b"/>
                      <a:endParaRPr lang="en-US" sz="800" b="1" i="0" u="sng"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ctr" fontAlgn="b"/>
                      <a:endParaRPr lang="en-US" sz="800" b="1" i="0" u="sng"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ctr" fontAlgn="b"/>
                      <a:endParaRPr lang="en-US" sz="800" b="1" i="0" u="sng"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ctr" fontAlgn="b"/>
                      <a:endParaRPr lang="en-US" sz="800" b="1" i="0" u="sng" strike="noStrike">
                        <a:solidFill>
                          <a:srgbClr val="000000"/>
                        </a:solidFill>
                        <a:effectLst/>
                        <a:latin typeface="Arial" panose="020B0604020202020204" pitchFamily="34" charset="0"/>
                      </a:endParaRP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4472C4"/>
                          </a:solidFill>
                          <a:effectLst/>
                          <a:latin typeface="Arial" panose="020B0604020202020204" pitchFamily="34" charset="0"/>
                        </a:rPr>
                        <a:t> </a:t>
                      </a:r>
                    </a:p>
                  </a:txBody>
                  <a:tcPr marL="6903" marR="6903" marT="690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C65911"/>
                          </a:solidFill>
                          <a:effectLst/>
                          <a:latin typeface="Arial" panose="020B0604020202020204" pitchFamily="34" charset="0"/>
                        </a:rPr>
                        <a:t> </a:t>
                      </a:r>
                    </a:p>
                  </a:txBody>
                  <a:tcPr marL="6903" marR="6903" marT="690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B050"/>
                          </a:solidFill>
                          <a:effectLst/>
                          <a:latin typeface="Arial" panose="020B0604020202020204" pitchFamily="34" charset="0"/>
                        </a:rPr>
                        <a:t> </a:t>
                      </a:r>
                    </a:p>
                  </a:txBody>
                  <a:tcPr marL="6903" marR="6903" marT="690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41655000"/>
                  </a:ext>
                </a:extLst>
              </a:tr>
              <a:tr h="162609">
                <a:tc>
                  <a:txBody>
                    <a:bodyPr/>
                    <a:lstStyle/>
                    <a:p>
                      <a:pPr algn="ctr" fontAlgn="b"/>
                      <a:endParaRPr lang="en-US" sz="800" b="1" i="0" u="sng"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ctr" fontAlgn="b"/>
                      <a:r>
                        <a:rPr lang="en-US" sz="800" b="1" i="0" u="sng" strike="noStrike">
                          <a:solidFill>
                            <a:srgbClr val="000000"/>
                          </a:solidFill>
                          <a:effectLst/>
                          <a:latin typeface="Arial" panose="020B0604020202020204" pitchFamily="34" charset="0"/>
                        </a:rPr>
                        <a:t>FY 17</a:t>
                      </a:r>
                    </a:p>
                  </a:txBody>
                  <a:tcPr marL="6903" marR="6903" marT="6903" marB="0" anchor="b">
                    <a:lnL>
                      <a:noFill/>
                    </a:lnL>
                    <a:lnR>
                      <a:noFill/>
                    </a:lnR>
                    <a:lnT>
                      <a:noFill/>
                    </a:lnT>
                    <a:lnB>
                      <a:noFill/>
                    </a:lnB>
                  </a:tcPr>
                </a:tc>
                <a:tc>
                  <a:txBody>
                    <a:bodyPr/>
                    <a:lstStyle/>
                    <a:p>
                      <a:pPr algn="ctr" fontAlgn="b"/>
                      <a:r>
                        <a:rPr lang="en-US" sz="800" b="1" i="0" u="sng" strike="noStrike">
                          <a:solidFill>
                            <a:srgbClr val="000000"/>
                          </a:solidFill>
                          <a:effectLst/>
                          <a:latin typeface="Arial" panose="020B0604020202020204" pitchFamily="34" charset="0"/>
                        </a:rPr>
                        <a:t>FY 18</a:t>
                      </a:r>
                    </a:p>
                  </a:txBody>
                  <a:tcPr marL="6903" marR="6903" marT="6903" marB="0" anchor="b">
                    <a:lnL>
                      <a:noFill/>
                    </a:lnL>
                    <a:lnR>
                      <a:noFill/>
                    </a:lnR>
                    <a:lnT>
                      <a:noFill/>
                    </a:lnT>
                    <a:lnB>
                      <a:noFill/>
                    </a:lnB>
                  </a:tcPr>
                </a:tc>
                <a:tc>
                  <a:txBody>
                    <a:bodyPr/>
                    <a:lstStyle/>
                    <a:p>
                      <a:pPr algn="ctr" fontAlgn="b"/>
                      <a:r>
                        <a:rPr lang="en-US" sz="800" b="1" i="0" u="sng" strike="noStrike">
                          <a:solidFill>
                            <a:srgbClr val="000000"/>
                          </a:solidFill>
                          <a:effectLst/>
                          <a:latin typeface="Arial" panose="020B0604020202020204" pitchFamily="34" charset="0"/>
                        </a:rPr>
                        <a:t>FY 19</a:t>
                      </a:r>
                    </a:p>
                  </a:txBody>
                  <a:tcPr marL="6903" marR="6903" marT="6903" marB="0" anchor="b">
                    <a:lnL>
                      <a:noFill/>
                    </a:lnL>
                    <a:lnR>
                      <a:noFill/>
                    </a:lnR>
                    <a:lnT>
                      <a:noFill/>
                    </a:lnT>
                    <a:lnB>
                      <a:noFill/>
                    </a:lnB>
                  </a:tcPr>
                </a:tc>
                <a:tc>
                  <a:txBody>
                    <a:bodyPr/>
                    <a:lstStyle/>
                    <a:p>
                      <a:pPr algn="ctr" fontAlgn="b"/>
                      <a:endParaRPr lang="en-US" sz="800" b="1" i="0" u="sng" strike="noStrike">
                        <a:solidFill>
                          <a:srgbClr val="000000"/>
                        </a:solidFill>
                        <a:effectLst/>
                        <a:latin typeface="Arial" panose="020B0604020202020204" pitchFamily="34" charset="0"/>
                      </a:endParaRP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sng" strike="noStrike">
                          <a:solidFill>
                            <a:srgbClr val="4472C4"/>
                          </a:solidFill>
                          <a:effectLst/>
                          <a:latin typeface="Arial" panose="020B0604020202020204" pitchFamily="34" charset="0"/>
                        </a:rPr>
                        <a:t>1Q 20</a:t>
                      </a: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1" i="0" u="sng" strike="noStrike">
                          <a:solidFill>
                            <a:srgbClr val="C65911"/>
                          </a:solidFill>
                          <a:effectLst/>
                          <a:latin typeface="Arial" panose="020B0604020202020204" pitchFamily="34" charset="0"/>
                        </a:rPr>
                        <a:t>2Q 20</a:t>
                      </a:r>
                    </a:p>
                  </a:txBody>
                  <a:tcPr marL="6903" marR="6903" marT="6903" marB="0" anchor="b">
                    <a:lnL>
                      <a:noFill/>
                    </a:lnL>
                    <a:lnR>
                      <a:noFill/>
                    </a:lnR>
                    <a:lnT>
                      <a:noFill/>
                    </a:lnT>
                    <a:lnB>
                      <a:noFill/>
                    </a:lnB>
                  </a:tcPr>
                </a:tc>
                <a:tc>
                  <a:txBody>
                    <a:bodyPr/>
                    <a:lstStyle/>
                    <a:p>
                      <a:pPr algn="ctr" fontAlgn="b"/>
                      <a:r>
                        <a:rPr lang="en-US" sz="800" b="1" i="0" u="sng" strike="noStrike">
                          <a:solidFill>
                            <a:srgbClr val="00B050"/>
                          </a:solidFill>
                          <a:effectLst/>
                          <a:latin typeface="Arial" panose="020B0604020202020204" pitchFamily="34" charset="0"/>
                        </a:rPr>
                        <a:t>3Q 20</a:t>
                      </a: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800" b="1" i="0" u="sng" strike="noStrike">
                        <a:solidFill>
                          <a:srgbClr val="000000"/>
                        </a:solidFill>
                        <a:effectLst/>
                        <a:latin typeface="Arial" panose="020B0604020202020204" pitchFamily="34" charset="0"/>
                      </a:endParaRP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77326021"/>
                  </a:ext>
                </a:extLst>
              </a:tr>
              <a:tr h="161426">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4472C4"/>
                          </a:solidFill>
                          <a:effectLst/>
                          <a:latin typeface="Arial" panose="020B0604020202020204" pitchFamily="34" charset="0"/>
                        </a:rPr>
                        <a:t> </a:t>
                      </a: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C65911"/>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r>
                        <a:rPr lang="en-US" sz="800" b="0" i="0" u="none" strike="noStrike">
                          <a:solidFill>
                            <a:srgbClr val="00B050"/>
                          </a:solidFill>
                          <a:effectLst/>
                          <a:latin typeface="Arial" panose="020B0604020202020204" pitchFamily="34" charset="0"/>
                        </a:rPr>
                        <a:t> </a:t>
                      </a: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93621505"/>
                  </a:ext>
                </a:extLst>
              </a:tr>
              <a:tr h="161426">
                <a:tc>
                  <a:txBody>
                    <a:bodyPr/>
                    <a:lstStyle/>
                    <a:p>
                      <a:pPr algn="l" fontAlgn="b"/>
                      <a:r>
                        <a:rPr lang="en-US" sz="800" b="0" i="0" u="none" strike="noStrike">
                          <a:solidFill>
                            <a:srgbClr val="000000"/>
                          </a:solidFill>
                          <a:effectLst/>
                          <a:latin typeface="Arial" panose="020B0604020202020204" pitchFamily="34" charset="0"/>
                        </a:rPr>
                        <a:t>Sales</a:t>
                      </a:r>
                    </a:p>
                  </a:txBody>
                  <a:tcPr marL="6903" marR="6903" marT="6903"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             10.0 </a:t>
                      </a:r>
                    </a:p>
                  </a:txBody>
                  <a:tcPr marL="6903" marR="6903" marT="6903" marB="0" anchor="b">
                    <a:lnL>
                      <a:noFill/>
                    </a:lnL>
                    <a:lnR>
                      <a:noFill/>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11.5 </a:t>
                      </a:r>
                    </a:p>
                  </a:txBody>
                  <a:tcPr marL="6903" marR="6903" marT="6903" marB="0" anchor="b">
                    <a:lnL>
                      <a:noFill/>
                    </a:lnL>
                    <a:lnR>
                      <a:noFill/>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10.5 </a:t>
                      </a: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4472C4"/>
                          </a:solidFill>
                          <a:effectLst/>
                          <a:latin typeface="Arial" panose="020B0604020202020204" pitchFamily="34" charset="0"/>
                        </a:rPr>
                        <a:t>2.8 </a:t>
                      </a: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C65911"/>
                          </a:solidFill>
                          <a:effectLst/>
                          <a:latin typeface="Arial" panose="020B0604020202020204" pitchFamily="34" charset="0"/>
                        </a:rPr>
                        <a:t>3.5 </a:t>
                      </a:r>
                    </a:p>
                  </a:txBody>
                  <a:tcPr marL="6903" marR="6903" marT="6903" marB="0" anchor="b">
                    <a:lnL>
                      <a:noFill/>
                    </a:lnL>
                    <a:lnR>
                      <a:noFill/>
                    </a:lnR>
                    <a:lnT>
                      <a:noFill/>
                    </a:lnT>
                    <a:lnB>
                      <a:noFill/>
                    </a:lnB>
                  </a:tcPr>
                </a:tc>
                <a:tc>
                  <a:txBody>
                    <a:bodyPr/>
                    <a:lstStyle/>
                    <a:p>
                      <a:pPr algn="r" fontAlgn="b"/>
                      <a:r>
                        <a:rPr lang="en-US" sz="800" b="0" i="0" u="none" strike="noStrike">
                          <a:solidFill>
                            <a:srgbClr val="00B050"/>
                          </a:solidFill>
                          <a:effectLst/>
                          <a:latin typeface="Arial" panose="020B0604020202020204" pitchFamily="34" charset="0"/>
                        </a:rPr>
                        <a:t>4.8 </a:t>
                      </a: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32821241"/>
                  </a:ext>
                </a:extLst>
              </a:tr>
              <a:tr h="161426">
                <a:tc>
                  <a:txBody>
                    <a:bodyPr/>
                    <a:lstStyle/>
                    <a:p>
                      <a:pPr algn="l" fontAlgn="b"/>
                      <a:r>
                        <a:rPr lang="en-US" sz="800" b="0" i="0" u="none" strike="noStrike">
                          <a:solidFill>
                            <a:srgbClr val="000000"/>
                          </a:solidFill>
                          <a:effectLst/>
                          <a:latin typeface="Arial" panose="020B0604020202020204" pitchFamily="34" charset="0"/>
                        </a:rPr>
                        <a:t>Chg. YOY</a:t>
                      </a: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15.1%</a:t>
                      </a:r>
                    </a:p>
                  </a:txBody>
                  <a:tcPr marL="6903" marR="6903" marT="6903" marB="0" anchor="b">
                    <a:lnL>
                      <a:noFill/>
                    </a:lnL>
                    <a:lnR>
                      <a:noFill/>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-8.6%</a:t>
                      </a: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4472C4"/>
                          </a:solidFill>
                          <a:effectLst/>
                          <a:latin typeface="Arial" panose="020B0604020202020204" pitchFamily="34" charset="0"/>
                        </a:rPr>
                        <a:t>3.0%</a:t>
                      </a: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C65911"/>
                          </a:solidFill>
                          <a:effectLst/>
                          <a:latin typeface="Arial" panose="020B0604020202020204" pitchFamily="34" charset="0"/>
                        </a:rPr>
                        <a:t>16.0%</a:t>
                      </a:r>
                    </a:p>
                  </a:txBody>
                  <a:tcPr marL="6903" marR="6903" marT="6903" marB="0" anchor="b">
                    <a:lnL>
                      <a:noFill/>
                    </a:lnL>
                    <a:lnR>
                      <a:noFill/>
                    </a:lnR>
                    <a:lnT>
                      <a:noFill/>
                    </a:lnT>
                    <a:lnB>
                      <a:noFill/>
                    </a:lnB>
                  </a:tcPr>
                </a:tc>
                <a:tc>
                  <a:txBody>
                    <a:bodyPr/>
                    <a:lstStyle/>
                    <a:p>
                      <a:pPr algn="r" fontAlgn="b"/>
                      <a:r>
                        <a:rPr lang="en-US" sz="800" b="0" i="0" u="none" strike="noStrike">
                          <a:solidFill>
                            <a:srgbClr val="00B050"/>
                          </a:solidFill>
                          <a:effectLst/>
                          <a:latin typeface="Arial" panose="020B0604020202020204" pitchFamily="34" charset="0"/>
                        </a:rPr>
                        <a:t>94.0%</a:t>
                      </a: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89815944"/>
                  </a:ext>
                </a:extLst>
              </a:tr>
              <a:tr h="161426">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4472C4"/>
                          </a:solidFill>
                          <a:effectLst/>
                          <a:latin typeface="Arial" panose="020B0604020202020204" pitchFamily="34" charset="0"/>
                        </a:rPr>
                        <a:t> </a:t>
                      </a: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C65911"/>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r>
                        <a:rPr lang="en-US" sz="800" b="0" i="0" u="none" strike="noStrike">
                          <a:solidFill>
                            <a:srgbClr val="00B050"/>
                          </a:solidFill>
                          <a:effectLst/>
                          <a:latin typeface="Arial" panose="020B0604020202020204" pitchFamily="34" charset="0"/>
                        </a:rPr>
                        <a:t> </a:t>
                      </a: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09268533"/>
                  </a:ext>
                </a:extLst>
              </a:tr>
              <a:tr h="162609">
                <a:tc>
                  <a:txBody>
                    <a:bodyPr/>
                    <a:lstStyle/>
                    <a:p>
                      <a:pPr algn="l" fontAlgn="b"/>
                      <a:r>
                        <a:rPr lang="en-US" sz="800" b="0" i="1" u="none" strike="noStrike">
                          <a:solidFill>
                            <a:srgbClr val="000000"/>
                          </a:solidFill>
                          <a:effectLst/>
                          <a:latin typeface="Arial" panose="020B0604020202020204" pitchFamily="34" charset="0"/>
                        </a:rPr>
                        <a:t>Gross Margins</a:t>
                      </a:r>
                    </a:p>
                  </a:txBody>
                  <a:tcPr marL="6903" marR="6903" marT="6903" marB="0" anchor="b">
                    <a:lnL>
                      <a:noFill/>
                    </a:lnL>
                    <a:lnR>
                      <a:noFill/>
                    </a:lnR>
                    <a:lnT>
                      <a:noFill/>
                    </a:lnT>
                    <a:lnB>
                      <a:noFill/>
                    </a:lnB>
                  </a:tcPr>
                </a:tc>
                <a:tc>
                  <a:txBody>
                    <a:bodyPr/>
                    <a:lstStyle/>
                    <a:p>
                      <a:pPr algn="r" fontAlgn="b"/>
                      <a:r>
                        <a:rPr lang="en-US" sz="800" b="0" i="1" u="none" strike="noStrike">
                          <a:solidFill>
                            <a:srgbClr val="000000"/>
                          </a:solidFill>
                          <a:effectLst/>
                          <a:latin typeface="Arial" panose="020B0604020202020204" pitchFamily="34" charset="0"/>
                        </a:rPr>
                        <a:t>42.8%</a:t>
                      </a:r>
                    </a:p>
                  </a:txBody>
                  <a:tcPr marL="6903" marR="6903" marT="6903" marB="0" anchor="b">
                    <a:lnL>
                      <a:noFill/>
                    </a:lnL>
                    <a:lnR>
                      <a:noFill/>
                    </a:lnR>
                    <a:lnT>
                      <a:noFill/>
                    </a:lnT>
                    <a:lnB>
                      <a:noFill/>
                    </a:lnB>
                  </a:tcPr>
                </a:tc>
                <a:tc>
                  <a:txBody>
                    <a:bodyPr/>
                    <a:lstStyle/>
                    <a:p>
                      <a:pPr algn="r" fontAlgn="b"/>
                      <a:r>
                        <a:rPr lang="en-US" sz="800" b="0" i="1" u="none" strike="noStrike">
                          <a:solidFill>
                            <a:srgbClr val="000000"/>
                          </a:solidFill>
                          <a:effectLst/>
                          <a:latin typeface="Arial" panose="020B0604020202020204" pitchFamily="34" charset="0"/>
                        </a:rPr>
                        <a:t>36.7%</a:t>
                      </a:r>
                    </a:p>
                  </a:txBody>
                  <a:tcPr marL="6903" marR="6903" marT="6903" marB="0" anchor="b">
                    <a:lnL>
                      <a:noFill/>
                    </a:lnL>
                    <a:lnR>
                      <a:noFill/>
                    </a:lnR>
                    <a:lnT>
                      <a:noFill/>
                    </a:lnT>
                    <a:lnB>
                      <a:noFill/>
                    </a:lnB>
                  </a:tcPr>
                </a:tc>
                <a:tc>
                  <a:txBody>
                    <a:bodyPr/>
                    <a:lstStyle/>
                    <a:p>
                      <a:pPr algn="r" fontAlgn="b"/>
                      <a:r>
                        <a:rPr lang="en-US" sz="800" b="0" i="1" u="none" strike="noStrike">
                          <a:solidFill>
                            <a:srgbClr val="000000"/>
                          </a:solidFill>
                          <a:effectLst/>
                          <a:latin typeface="Arial" panose="020B0604020202020204" pitchFamily="34" charset="0"/>
                        </a:rPr>
                        <a:t>36.2%</a:t>
                      </a:r>
                    </a:p>
                  </a:txBody>
                  <a:tcPr marL="6903" marR="6903" marT="6903" marB="0" anchor="b">
                    <a:lnL>
                      <a:noFill/>
                    </a:lnL>
                    <a:lnR>
                      <a:noFill/>
                    </a:lnR>
                    <a:lnT>
                      <a:noFill/>
                    </a:lnT>
                    <a:lnB>
                      <a:noFill/>
                    </a:lnB>
                  </a:tcPr>
                </a:tc>
                <a:tc>
                  <a:txBody>
                    <a:bodyPr/>
                    <a:lstStyle/>
                    <a:p>
                      <a:pPr algn="l" fontAlgn="b"/>
                      <a:endParaRPr lang="en-US" sz="800" b="0" i="1" u="none" strike="noStrike">
                        <a:solidFill>
                          <a:srgbClr val="000000"/>
                        </a:solidFill>
                        <a:effectLst/>
                        <a:latin typeface="Arial" panose="020B0604020202020204" pitchFamily="34" charset="0"/>
                      </a:endParaRP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1" u="none" strike="noStrike">
                          <a:solidFill>
                            <a:srgbClr val="4472C4"/>
                          </a:solidFill>
                          <a:effectLst/>
                          <a:latin typeface="Arial" panose="020B0604020202020204" pitchFamily="34" charset="0"/>
                        </a:rPr>
                        <a:t>38.7%</a:t>
                      </a: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1" u="none" strike="noStrike">
                          <a:solidFill>
                            <a:srgbClr val="C65911"/>
                          </a:solidFill>
                          <a:effectLst/>
                          <a:latin typeface="Arial" panose="020B0604020202020204" pitchFamily="34" charset="0"/>
                        </a:rPr>
                        <a:t>40.8%</a:t>
                      </a:r>
                    </a:p>
                  </a:txBody>
                  <a:tcPr marL="6903" marR="6903" marT="6903" marB="0" anchor="b">
                    <a:lnL>
                      <a:noFill/>
                    </a:lnL>
                    <a:lnR>
                      <a:noFill/>
                    </a:lnR>
                    <a:lnT>
                      <a:noFill/>
                    </a:lnT>
                    <a:lnB>
                      <a:noFill/>
                    </a:lnB>
                  </a:tcPr>
                </a:tc>
                <a:tc>
                  <a:txBody>
                    <a:bodyPr/>
                    <a:lstStyle/>
                    <a:p>
                      <a:pPr algn="r" fontAlgn="b"/>
                      <a:r>
                        <a:rPr lang="en-US" sz="800" b="0" i="1" u="none" strike="noStrike">
                          <a:solidFill>
                            <a:srgbClr val="00B050"/>
                          </a:solidFill>
                          <a:effectLst/>
                          <a:latin typeface="Arial" panose="020B0604020202020204" pitchFamily="34" charset="0"/>
                        </a:rPr>
                        <a:t>41.1%</a:t>
                      </a: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800" b="0" i="1" u="none" strike="noStrike">
                        <a:solidFill>
                          <a:srgbClr val="000000"/>
                        </a:solidFill>
                        <a:effectLst/>
                        <a:latin typeface="Arial" panose="020B0604020202020204" pitchFamily="34" charset="0"/>
                      </a:endParaRP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25670737"/>
                  </a:ext>
                </a:extLst>
              </a:tr>
              <a:tr h="161426">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4472C4"/>
                          </a:solidFill>
                          <a:effectLst/>
                          <a:latin typeface="Arial" panose="020B0604020202020204" pitchFamily="34" charset="0"/>
                        </a:rPr>
                        <a:t> </a:t>
                      </a: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C65911"/>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r>
                        <a:rPr lang="en-US" sz="800" b="0" i="0" u="none" strike="noStrike" dirty="0">
                          <a:solidFill>
                            <a:srgbClr val="00B050"/>
                          </a:solidFill>
                          <a:effectLst/>
                          <a:latin typeface="Arial" panose="020B0604020202020204" pitchFamily="34" charset="0"/>
                        </a:rPr>
                        <a:t> </a:t>
                      </a: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00049761"/>
                  </a:ext>
                </a:extLst>
              </a:tr>
              <a:tr h="161426">
                <a:tc>
                  <a:txBody>
                    <a:bodyPr/>
                    <a:lstStyle/>
                    <a:p>
                      <a:pPr algn="l" fontAlgn="b"/>
                      <a:r>
                        <a:rPr lang="en-US" sz="800" b="0" i="0" u="none" strike="noStrike">
                          <a:solidFill>
                            <a:srgbClr val="000000"/>
                          </a:solidFill>
                          <a:effectLst/>
                          <a:latin typeface="Arial" panose="020B0604020202020204" pitchFamily="34" charset="0"/>
                        </a:rPr>
                        <a:t>SG&amp;A</a:t>
                      </a:r>
                    </a:p>
                  </a:txBody>
                  <a:tcPr marL="6903" marR="6903" marT="6903"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               4.1 </a:t>
                      </a:r>
                    </a:p>
                  </a:txBody>
                  <a:tcPr marL="6903" marR="6903" marT="6903" marB="0" anchor="b">
                    <a:lnL>
                      <a:noFill/>
                    </a:lnL>
                    <a:lnR>
                      <a:noFill/>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4.8 </a:t>
                      </a:r>
                    </a:p>
                  </a:txBody>
                  <a:tcPr marL="6903" marR="6903" marT="6903" marB="0" anchor="b">
                    <a:lnL>
                      <a:noFill/>
                    </a:lnL>
                    <a:lnR>
                      <a:noFill/>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5.1 </a:t>
                      </a: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4472C4"/>
                          </a:solidFill>
                          <a:effectLst/>
                          <a:latin typeface="Arial" panose="020B0604020202020204" pitchFamily="34" charset="0"/>
                        </a:rPr>
                        <a:t>0.9 </a:t>
                      </a: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C65911"/>
                          </a:solidFill>
                          <a:effectLst/>
                          <a:latin typeface="Arial" panose="020B0604020202020204" pitchFamily="34" charset="0"/>
                        </a:rPr>
                        <a:t>0.8 </a:t>
                      </a:r>
                    </a:p>
                  </a:txBody>
                  <a:tcPr marL="6903" marR="6903" marT="6903" marB="0" anchor="b">
                    <a:lnL>
                      <a:noFill/>
                    </a:lnL>
                    <a:lnR>
                      <a:noFill/>
                    </a:lnR>
                    <a:lnT>
                      <a:noFill/>
                    </a:lnT>
                    <a:lnB>
                      <a:noFill/>
                    </a:lnB>
                  </a:tcPr>
                </a:tc>
                <a:tc>
                  <a:txBody>
                    <a:bodyPr/>
                    <a:lstStyle/>
                    <a:p>
                      <a:pPr algn="r" fontAlgn="b"/>
                      <a:r>
                        <a:rPr lang="en-US" sz="800" b="0" i="0" u="none" strike="noStrike">
                          <a:solidFill>
                            <a:srgbClr val="00B050"/>
                          </a:solidFill>
                          <a:effectLst/>
                          <a:latin typeface="Arial" panose="020B0604020202020204" pitchFamily="34" charset="0"/>
                        </a:rPr>
                        <a:t>1.2 </a:t>
                      </a: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26100513"/>
                  </a:ext>
                </a:extLst>
              </a:tr>
              <a:tr h="161426">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4472C4"/>
                          </a:solidFill>
                          <a:effectLst/>
                          <a:latin typeface="Arial" panose="020B0604020202020204" pitchFamily="34" charset="0"/>
                        </a:rPr>
                        <a:t> </a:t>
                      </a: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C65911"/>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r>
                        <a:rPr lang="en-US" sz="800" b="0" i="0" u="none" strike="noStrike">
                          <a:solidFill>
                            <a:srgbClr val="00B050"/>
                          </a:solidFill>
                          <a:effectLst/>
                          <a:latin typeface="Arial" panose="020B0604020202020204" pitchFamily="34" charset="0"/>
                        </a:rPr>
                        <a:t> </a:t>
                      </a: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2313993"/>
                  </a:ext>
                </a:extLst>
              </a:tr>
              <a:tr h="162609">
                <a:tc>
                  <a:txBody>
                    <a:bodyPr/>
                    <a:lstStyle/>
                    <a:p>
                      <a:pPr algn="l" fontAlgn="b"/>
                      <a:r>
                        <a:rPr lang="en-US" sz="800" b="1" i="0" u="none" strike="noStrike">
                          <a:solidFill>
                            <a:srgbClr val="000000"/>
                          </a:solidFill>
                          <a:effectLst/>
                          <a:latin typeface="Arial" panose="020B0604020202020204" pitchFamily="34" charset="0"/>
                        </a:rPr>
                        <a:t>EBITDA </a:t>
                      </a:r>
                    </a:p>
                  </a:txBody>
                  <a:tcPr marL="6903" marR="6903" marT="6903" marB="0" anchor="b">
                    <a:lnL>
                      <a:noFill/>
                    </a:lnL>
                    <a:lnR>
                      <a:noFill/>
                    </a:lnR>
                    <a:lnT>
                      <a:noFill/>
                    </a:lnT>
                    <a:lnB>
                      <a:noFill/>
                    </a:lnB>
                  </a:tcPr>
                </a:tc>
                <a:tc>
                  <a:txBody>
                    <a:bodyPr/>
                    <a:lstStyle/>
                    <a:p>
                      <a:pPr algn="l" fontAlgn="b"/>
                      <a:r>
                        <a:rPr lang="en-US" sz="800" b="1" i="0" u="none" strike="noStrike">
                          <a:solidFill>
                            <a:srgbClr val="000000"/>
                          </a:solidFill>
                          <a:effectLst/>
                          <a:latin typeface="Arial" panose="020B0604020202020204" pitchFamily="34" charset="0"/>
                        </a:rPr>
                        <a:t> $             0.27 </a:t>
                      </a:r>
                    </a:p>
                  </a:txBody>
                  <a:tcPr marL="6903" marR="6903" marT="6903" marB="0" anchor="b">
                    <a:lnL>
                      <a:noFill/>
                    </a:lnL>
                    <a:lnR>
                      <a:noFill/>
                    </a:lnR>
                    <a:lnT>
                      <a:noFill/>
                    </a:lnT>
                    <a:lnB>
                      <a:noFill/>
                    </a:lnB>
                  </a:tcPr>
                </a:tc>
                <a:tc>
                  <a:txBody>
                    <a:bodyPr/>
                    <a:lstStyle/>
                    <a:p>
                      <a:pPr algn="r" fontAlgn="b"/>
                      <a:r>
                        <a:rPr lang="en-US" sz="800" b="1" i="0" u="none" strike="noStrike">
                          <a:solidFill>
                            <a:srgbClr val="000000"/>
                          </a:solidFill>
                          <a:effectLst/>
                          <a:latin typeface="Arial" panose="020B0604020202020204" pitchFamily="34" charset="0"/>
                        </a:rPr>
                        <a:t>($1.5)</a:t>
                      </a:r>
                    </a:p>
                  </a:txBody>
                  <a:tcPr marL="6903" marR="6903" marT="6903" marB="0" anchor="b">
                    <a:lnL>
                      <a:noFill/>
                    </a:lnL>
                    <a:lnR>
                      <a:noFill/>
                    </a:lnR>
                    <a:lnT>
                      <a:noFill/>
                    </a:lnT>
                    <a:lnB>
                      <a:noFill/>
                    </a:lnB>
                  </a:tcPr>
                </a:tc>
                <a:tc>
                  <a:txBody>
                    <a:bodyPr/>
                    <a:lstStyle/>
                    <a:p>
                      <a:pPr algn="r" fontAlgn="b"/>
                      <a:r>
                        <a:rPr lang="en-US" sz="800" b="1" i="0" u="none" strike="noStrike">
                          <a:solidFill>
                            <a:srgbClr val="000000"/>
                          </a:solidFill>
                          <a:effectLst/>
                          <a:latin typeface="Arial" panose="020B0604020202020204" pitchFamily="34" charset="0"/>
                        </a:rPr>
                        <a:t>($1.2)</a:t>
                      </a:r>
                    </a:p>
                  </a:txBody>
                  <a:tcPr marL="6903" marR="6903" marT="6903" marB="0" anchor="b">
                    <a:lnL>
                      <a:noFill/>
                    </a:lnL>
                    <a:lnR>
                      <a:noFill/>
                    </a:lnR>
                    <a:lnT>
                      <a:noFill/>
                    </a:lnT>
                    <a:lnB>
                      <a:noFill/>
                    </a:lnB>
                  </a:tcPr>
                </a:tc>
                <a:tc>
                  <a:txBody>
                    <a:bodyPr/>
                    <a:lstStyle/>
                    <a:p>
                      <a:pPr algn="l" fontAlgn="b"/>
                      <a:endParaRPr lang="en-US" sz="800" b="1" i="0" u="none" strike="noStrike">
                        <a:solidFill>
                          <a:srgbClr val="000000"/>
                        </a:solidFill>
                        <a:effectLst/>
                        <a:latin typeface="Arial" panose="020B0604020202020204" pitchFamily="34" charset="0"/>
                      </a:endParaRP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1" i="0" u="none" strike="noStrike">
                          <a:solidFill>
                            <a:srgbClr val="4472C4"/>
                          </a:solidFill>
                          <a:effectLst/>
                          <a:latin typeface="Arial" panose="020B0604020202020204" pitchFamily="34" charset="0"/>
                        </a:rPr>
                        <a:t>$0.2 </a:t>
                      </a: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1" i="0" u="none" strike="noStrike">
                          <a:solidFill>
                            <a:srgbClr val="C65911"/>
                          </a:solidFill>
                          <a:effectLst/>
                          <a:latin typeface="Arial" panose="020B0604020202020204" pitchFamily="34" charset="0"/>
                        </a:rPr>
                        <a:t>$0.6 </a:t>
                      </a:r>
                    </a:p>
                  </a:txBody>
                  <a:tcPr marL="6903" marR="6903" marT="6903" marB="0" anchor="b">
                    <a:lnL>
                      <a:noFill/>
                    </a:lnL>
                    <a:lnR>
                      <a:noFill/>
                    </a:lnR>
                    <a:lnT>
                      <a:noFill/>
                    </a:lnT>
                    <a:lnB>
                      <a:noFill/>
                    </a:lnB>
                  </a:tcPr>
                </a:tc>
                <a:tc>
                  <a:txBody>
                    <a:bodyPr/>
                    <a:lstStyle/>
                    <a:p>
                      <a:pPr algn="r" fontAlgn="b"/>
                      <a:r>
                        <a:rPr lang="en-US" sz="800" b="1" i="0" u="none" strike="noStrike">
                          <a:solidFill>
                            <a:srgbClr val="00B050"/>
                          </a:solidFill>
                          <a:effectLst/>
                          <a:latin typeface="Arial" panose="020B0604020202020204" pitchFamily="34" charset="0"/>
                        </a:rPr>
                        <a:t>$0.8 </a:t>
                      </a: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800" b="1" i="0" u="none" strike="noStrike">
                        <a:solidFill>
                          <a:srgbClr val="000000"/>
                        </a:solidFill>
                        <a:effectLst/>
                        <a:latin typeface="Arial" panose="020B0604020202020204" pitchFamily="34" charset="0"/>
                      </a:endParaRP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46608806"/>
                  </a:ext>
                </a:extLst>
              </a:tr>
              <a:tr h="161426">
                <a:tc>
                  <a:txBody>
                    <a:bodyPr/>
                    <a:lstStyle/>
                    <a:p>
                      <a:pPr algn="l" fontAlgn="b"/>
                      <a:endParaRPr lang="en-US" sz="800" b="1" i="1"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1" i="1"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1" i="1"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1" i="1"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1" i="1" u="none" strike="noStrike">
                        <a:solidFill>
                          <a:srgbClr val="000000"/>
                        </a:solidFill>
                        <a:effectLst/>
                        <a:latin typeface="Arial" panose="020B0604020202020204" pitchFamily="34" charset="0"/>
                      </a:endParaRP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1" i="1" u="none" strike="noStrike">
                          <a:solidFill>
                            <a:srgbClr val="4472C4"/>
                          </a:solidFill>
                          <a:effectLst/>
                          <a:latin typeface="Arial" panose="020B0604020202020204" pitchFamily="34" charset="0"/>
                        </a:rPr>
                        <a:t> </a:t>
                      </a: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1" i="1" u="none" strike="noStrike">
                        <a:solidFill>
                          <a:srgbClr val="C65911"/>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r>
                        <a:rPr lang="en-US" sz="800" b="1" i="1" u="none" strike="noStrike">
                          <a:solidFill>
                            <a:srgbClr val="00B050"/>
                          </a:solidFill>
                          <a:effectLst/>
                          <a:latin typeface="Arial" panose="020B0604020202020204" pitchFamily="34" charset="0"/>
                        </a:rPr>
                        <a:t> </a:t>
                      </a: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800" b="1" i="1" u="none" strike="noStrike">
                        <a:solidFill>
                          <a:srgbClr val="000000"/>
                        </a:solidFill>
                        <a:effectLst/>
                        <a:latin typeface="Arial" panose="020B0604020202020204" pitchFamily="34" charset="0"/>
                      </a:endParaRP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1627560"/>
                  </a:ext>
                </a:extLst>
              </a:tr>
              <a:tr h="162609">
                <a:tc>
                  <a:txBody>
                    <a:bodyPr/>
                    <a:lstStyle/>
                    <a:p>
                      <a:pPr algn="l" fontAlgn="b"/>
                      <a:r>
                        <a:rPr lang="en-US" sz="800" b="0" i="1" u="none" strike="noStrike">
                          <a:solidFill>
                            <a:srgbClr val="000000"/>
                          </a:solidFill>
                          <a:effectLst/>
                          <a:latin typeface="Arial" panose="020B0604020202020204" pitchFamily="34" charset="0"/>
                        </a:rPr>
                        <a:t>Rate</a:t>
                      </a:r>
                    </a:p>
                  </a:txBody>
                  <a:tcPr marL="6903" marR="6903" marT="6903" marB="0" anchor="b">
                    <a:lnL>
                      <a:noFill/>
                    </a:lnL>
                    <a:lnR>
                      <a:noFill/>
                    </a:lnR>
                    <a:lnT>
                      <a:noFill/>
                    </a:lnT>
                    <a:lnB>
                      <a:noFill/>
                    </a:lnB>
                  </a:tcPr>
                </a:tc>
                <a:tc>
                  <a:txBody>
                    <a:bodyPr/>
                    <a:lstStyle/>
                    <a:p>
                      <a:pPr algn="r" fontAlgn="b"/>
                      <a:r>
                        <a:rPr lang="en-US" sz="800" b="0" i="1" u="none" strike="noStrike">
                          <a:solidFill>
                            <a:srgbClr val="000000"/>
                          </a:solidFill>
                          <a:effectLst/>
                          <a:latin typeface="Arial" panose="020B0604020202020204" pitchFamily="34" charset="0"/>
                        </a:rPr>
                        <a:t>2.7%</a:t>
                      </a:r>
                    </a:p>
                  </a:txBody>
                  <a:tcPr marL="6903" marR="6903" marT="6903" marB="0" anchor="b">
                    <a:lnL>
                      <a:noFill/>
                    </a:lnL>
                    <a:lnR>
                      <a:noFill/>
                    </a:lnR>
                    <a:lnT>
                      <a:noFill/>
                    </a:lnT>
                    <a:lnB>
                      <a:noFill/>
                    </a:lnB>
                  </a:tcPr>
                </a:tc>
                <a:tc>
                  <a:txBody>
                    <a:bodyPr/>
                    <a:lstStyle/>
                    <a:p>
                      <a:pPr algn="r" fontAlgn="b"/>
                      <a:r>
                        <a:rPr lang="en-US" sz="800" b="0" i="1" u="none" strike="noStrike">
                          <a:solidFill>
                            <a:srgbClr val="000000"/>
                          </a:solidFill>
                          <a:effectLst/>
                          <a:latin typeface="Arial" panose="020B0604020202020204" pitchFamily="34" charset="0"/>
                        </a:rPr>
                        <a:t>-13.3%</a:t>
                      </a:r>
                    </a:p>
                  </a:txBody>
                  <a:tcPr marL="6903" marR="6903" marT="6903" marB="0" anchor="b">
                    <a:lnL>
                      <a:noFill/>
                    </a:lnL>
                    <a:lnR>
                      <a:noFill/>
                    </a:lnR>
                    <a:lnT>
                      <a:noFill/>
                    </a:lnT>
                    <a:lnB>
                      <a:noFill/>
                    </a:lnB>
                  </a:tcPr>
                </a:tc>
                <a:tc>
                  <a:txBody>
                    <a:bodyPr/>
                    <a:lstStyle/>
                    <a:p>
                      <a:pPr algn="r" fontAlgn="b"/>
                      <a:r>
                        <a:rPr lang="en-US" sz="800" b="0" i="1" u="none" strike="noStrike">
                          <a:solidFill>
                            <a:srgbClr val="000000"/>
                          </a:solidFill>
                          <a:effectLst/>
                          <a:latin typeface="Arial" panose="020B0604020202020204" pitchFamily="34" charset="0"/>
                        </a:rPr>
                        <a:t>-11.5%</a:t>
                      </a:r>
                    </a:p>
                  </a:txBody>
                  <a:tcPr marL="6903" marR="6903" marT="6903" marB="0" anchor="b">
                    <a:lnL>
                      <a:noFill/>
                    </a:lnL>
                    <a:lnR>
                      <a:noFill/>
                    </a:lnR>
                    <a:lnT>
                      <a:noFill/>
                    </a:lnT>
                    <a:lnB>
                      <a:noFill/>
                    </a:lnB>
                  </a:tcPr>
                </a:tc>
                <a:tc>
                  <a:txBody>
                    <a:bodyPr/>
                    <a:lstStyle/>
                    <a:p>
                      <a:pPr algn="l" fontAlgn="b"/>
                      <a:endParaRPr lang="en-US" sz="800" b="0" i="1" u="none" strike="noStrike">
                        <a:solidFill>
                          <a:srgbClr val="000000"/>
                        </a:solidFill>
                        <a:effectLst/>
                        <a:latin typeface="Arial" panose="020B0604020202020204" pitchFamily="34" charset="0"/>
                      </a:endParaRP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1" u="none" strike="noStrike">
                          <a:solidFill>
                            <a:srgbClr val="4472C4"/>
                          </a:solidFill>
                          <a:effectLst/>
                          <a:latin typeface="Arial" panose="020B0604020202020204" pitchFamily="34" charset="0"/>
                        </a:rPr>
                        <a:t>8.6%</a:t>
                      </a: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1" u="none" strike="noStrike">
                          <a:solidFill>
                            <a:srgbClr val="C65911"/>
                          </a:solidFill>
                          <a:effectLst/>
                          <a:latin typeface="Arial" panose="020B0604020202020204" pitchFamily="34" charset="0"/>
                        </a:rPr>
                        <a:t>17.2%</a:t>
                      </a:r>
                    </a:p>
                  </a:txBody>
                  <a:tcPr marL="6903" marR="6903" marT="6903" marB="0" anchor="b">
                    <a:lnL>
                      <a:noFill/>
                    </a:lnL>
                    <a:lnR>
                      <a:noFill/>
                    </a:lnR>
                    <a:lnT>
                      <a:noFill/>
                    </a:lnT>
                    <a:lnB>
                      <a:noFill/>
                    </a:lnB>
                  </a:tcPr>
                </a:tc>
                <a:tc>
                  <a:txBody>
                    <a:bodyPr/>
                    <a:lstStyle/>
                    <a:p>
                      <a:pPr algn="r" fontAlgn="b"/>
                      <a:r>
                        <a:rPr lang="en-US" sz="800" b="0" i="1" u="none" strike="noStrike">
                          <a:solidFill>
                            <a:srgbClr val="00B050"/>
                          </a:solidFill>
                          <a:effectLst/>
                          <a:latin typeface="Arial" panose="020B0604020202020204" pitchFamily="34" charset="0"/>
                        </a:rPr>
                        <a:t>17.3%</a:t>
                      </a: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800" b="0" i="1" u="none" strike="noStrike">
                        <a:solidFill>
                          <a:srgbClr val="000000"/>
                        </a:solidFill>
                        <a:effectLst/>
                        <a:latin typeface="Arial" panose="020B0604020202020204" pitchFamily="34" charset="0"/>
                      </a:endParaRP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62577827"/>
                  </a:ext>
                </a:extLst>
              </a:tr>
              <a:tr h="162609">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4472C4"/>
                          </a:solidFill>
                          <a:effectLst/>
                          <a:latin typeface="Arial" panose="020B0604020202020204" pitchFamily="34" charset="0"/>
                        </a:rPr>
                        <a:t> </a:t>
                      </a:r>
                    </a:p>
                  </a:txBody>
                  <a:tcPr marL="6903" marR="6903" marT="6903"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C65911"/>
                          </a:solidFill>
                          <a:effectLst/>
                          <a:latin typeface="Arial" panose="020B0604020202020204" pitchFamily="34" charset="0"/>
                        </a:rPr>
                        <a:t> </a:t>
                      </a:r>
                    </a:p>
                  </a:txBody>
                  <a:tcPr marL="6903" marR="6903" marT="690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B050"/>
                          </a:solidFill>
                          <a:effectLst/>
                          <a:latin typeface="Arial" panose="020B0604020202020204" pitchFamily="34" charset="0"/>
                        </a:rPr>
                        <a:t> </a:t>
                      </a:r>
                    </a:p>
                  </a:txBody>
                  <a:tcPr marL="6903" marR="6903" marT="6903"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69717063"/>
                  </a:ext>
                </a:extLst>
              </a:tr>
              <a:tr h="161426">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C65911"/>
                        </a:solidFill>
                        <a:effectLst/>
                        <a:latin typeface="Arial" panose="020B0604020202020204" pitchFamily="34" charset="0"/>
                      </a:endParaRPr>
                    </a:p>
                  </a:txBody>
                  <a:tcPr marL="6903" marR="6903" marT="690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B050"/>
                        </a:solidFill>
                        <a:effectLst/>
                        <a:latin typeface="Arial" panose="020B0604020202020204" pitchFamily="34" charset="0"/>
                      </a:endParaRPr>
                    </a:p>
                  </a:txBody>
                  <a:tcPr marL="6903" marR="6903" marT="690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extLst>
                  <a:ext uri="{0D108BD9-81ED-4DB2-BD59-A6C34878D82A}">
                    <a16:rowId xmlns:a16="http://schemas.microsoft.com/office/drawing/2014/main" val="3086301642"/>
                  </a:ext>
                </a:extLst>
              </a:tr>
              <a:tr h="207586">
                <a:tc>
                  <a:txBody>
                    <a:bodyPr/>
                    <a:lstStyle/>
                    <a:p>
                      <a:pPr algn="l" fontAlgn="b"/>
                      <a:r>
                        <a:rPr lang="en-US" sz="800" b="0" i="0" u="none" strike="noStrike">
                          <a:solidFill>
                            <a:srgbClr val="000000"/>
                          </a:solidFill>
                          <a:effectLst/>
                          <a:latin typeface="Arial" panose="020B0604020202020204" pitchFamily="34" charset="0"/>
                        </a:rPr>
                        <a:t>MM</a:t>
                      </a:r>
                    </a:p>
                  </a:txBody>
                  <a:tcPr marL="6903" marR="6903" marT="6903" marB="0" anchor="b">
                    <a:lnL>
                      <a:noFill/>
                    </a:lnL>
                    <a:lnR>
                      <a:noFill/>
                    </a:lnR>
                    <a:lnT>
                      <a:noFill/>
                    </a:lnT>
                    <a:lnB>
                      <a:noFill/>
                    </a:lnB>
                  </a:tcPr>
                </a:tc>
                <a:tc gridSpan="3">
                  <a:txBody>
                    <a:bodyPr/>
                    <a:lstStyle/>
                    <a:p>
                      <a:pPr algn="ctr" fontAlgn="b"/>
                      <a:r>
                        <a:rPr lang="en-US" sz="800" b="1" i="0" u="sng" strike="noStrike">
                          <a:solidFill>
                            <a:srgbClr val="000000"/>
                          </a:solidFill>
                          <a:effectLst/>
                          <a:latin typeface="Arial" panose="020B0604020202020204" pitchFamily="34" charset="0"/>
                        </a:rPr>
                        <a:t> Treasury </a:t>
                      </a:r>
                    </a:p>
                  </a:txBody>
                  <a:tcPr marL="6903" marR="6903" marT="6903"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800" b="1" i="0" u="sng"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C65911"/>
                        </a:solidFill>
                        <a:effectLst/>
                        <a:latin typeface="Arial" panose="020B0604020202020204" pitchFamily="34" charset="0"/>
                      </a:endParaRPr>
                    </a:p>
                  </a:txBody>
                  <a:tcPr marL="6903" marR="6903" marT="690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B050"/>
                        </a:solidFill>
                        <a:effectLst/>
                        <a:latin typeface="Arial" panose="020B0604020202020204" pitchFamily="34" charset="0"/>
                      </a:endParaRPr>
                    </a:p>
                  </a:txBody>
                  <a:tcPr marL="6903" marR="6903" marT="690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extLst>
                  <a:ext uri="{0D108BD9-81ED-4DB2-BD59-A6C34878D82A}">
                    <a16:rowId xmlns:a16="http://schemas.microsoft.com/office/drawing/2014/main" val="2029933846"/>
                  </a:ext>
                </a:extLst>
              </a:tr>
              <a:tr h="204126">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ctr" fontAlgn="b"/>
                      <a:endParaRPr lang="en-US" sz="800" b="1" i="0" u="sng"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ctr" fontAlgn="b"/>
                      <a:endParaRPr lang="en-US" sz="800" b="1" i="0" u="sng"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ctr" fontAlgn="b"/>
                      <a:endParaRPr lang="en-US" sz="800" b="1" i="0" u="sng"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ctr" fontAlgn="b"/>
                      <a:endParaRPr lang="en-US" sz="800" b="1" i="0" u="sng"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C65911"/>
                          </a:solidFill>
                          <a:effectLst/>
                          <a:latin typeface="Arial" panose="020B0604020202020204" pitchFamily="34" charset="0"/>
                        </a:rPr>
                        <a:t> </a:t>
                      </a:r>
                    </a:p>
                  </a:txBody>
                  <a:tcPr marL="6903" marR="6903" marT="690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B050"/>
                          </a:solidFill>
                          <a:effectLst/>
                          <a:latin typeface="Arial" panose="020B0604020202020204" pitchFamily="34" charset="0"/>
                        </a:rPr>
                        <a:t> </a:t>
                      </a:r>
                    </a:p>
                  </a:txBody>
                  <a:tcPr marL="6903" marR="6903" marT="690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52342026"/>
                  </a:ext>
                </a:extLst>
              </a:tr>
              <a:tr h="162609">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ctr" fontAlgn="b"/>
                      <a:r>
                        <a:rPr lang="en-US" sz="800" b="1" i="0" u="sng" strike="noStrike">
                          <a:solidFill>
                            <a:srgbClr val="000000"/>
                          </a:solidFill>
                          <a:effectLst/>
                          <a:latin typeface="Arial" panose="020B0604020202020204" pitchFamily="34" charset="0"/>
                        </a:rPr>
                        <a:t>FY 17</a:t>
                      </a:r>
                    </a:p>
                  </a:txBody>
                  <a:tcPr marL="6903" marR="6903" marT="6903" marB="0" anchor="b">
                    <a:lnL>
                      <a:noFill/>
                    </a:lnL>
                    <a:lnR>
                      <a:noFill/>
                    </a:lnR>
                    <a:lnT>
                      <a:noFill/>
                    </a:lnT>
                    <a:lnB>
                      <a:noFill/>
                    </a:lnB>
                  </a:tcPr>
                </a:tc>
                <a:tc>
                  <a:txBody>
                    <a:bodyPr/>
                    <a:lstStyle/>
                    <a:p>
                      <a:pPr algn="ctr" fontAlgn="b"/>
                      <a:r>
                        <a:rPr lang="en-US" sz="800" b="1" i="0" u="sng" strike="noStrike">
                          <a:solidFill>
                            <a:srgbClr val="000000"/>
                          </a:solidFill>
                          <a:effectLst/>
                          <a:latin typeface="Arial" panose="020B0604020202020204" pitchFamily="34" charset="0"/>
                        </a:rPr>
                        <a:t>FY 18</a:t>
                      </a:r>
                    </a:p>
                  </a:txBody>
                  <a:tcPr marL="6903" marR="6903" marT="6903" marB="0" anchor="b">
                    <a:lnL>
                      <a:noFill/>
                    </a:lnL>
                    <a:lnR>
                      <a:noFill/>
                    </a:lnR>
                    <a:lnT>
                      <a:noFill/>
                    </a:lnT>
                    <a:lnB>
                      <a:noFill/>
                    </a:lnB>
                  </a:tcPr>
                </a:tc>
                <a:tc>
                  <a:txBody>
                    <a:bodyPr/>
                    <a:lstStyle/>
                    <a:p>
                      <a:pPr algn="ctr" fontAlgn="b"/>
                      <a:r>
                        <a:rPr lang="en-US" sz="800" b="1" i="0" u="sng" strike="noStrike">
                          <a:solidFill>
                            <a:srgbClr val="000000"/>
                          </a:solidFill>
                          <a:effectLst/>
                          <a:latin typeface="Arial" panose="020B0604020202020204" pitchFamily="34" charset="0"/>
                        </a:rPr>
                        <a:t>FY 19</a:t>
                      </a:r>
                    </a:p>
                  </a:txBody>
                  <a:tcPr marL="6903" marR="6903" marT="6903" marB="0" anchor="b">
                    <a:lnL>
                      <a:noFill/>
                    </a:lnL>
                    <a:lnR>
                      <a:noFill/>
                    </a:lnR>
                    <a:lnT>
                      <a:noFill/>
                    </a:lnT>
                    <a:lnB>
                      <a:noFill/>
                    </a:lnB>
                  </a:tcPr>
                </a:tc>
                <a:tc>
                  <a:txBody>
                    <a:bodyPr/>
                    <a:lstStyle/>
                    <a:p>
                      <a:pPr algn="ctr" fontAlgn="b"/>
                      <a:endParaRPr lang="en-US" sz="800" b="1" i="0" u="sng"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ctr" fontAlgn="b"/>
                      <a:endParaRPr lang="en-US" sz="800" b="1" i="0" u="sng" strike="noStrike">
                        <a:solidFill>
                          <a:srgbClr val="000000"/>
                        </a:solidFill>
                        <a:effectLst/>
                        <a:latin typeface="Arial" panose="020B0604020202020204" pitchFamily="34" charset="0"/>
                      </a:endParaRP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sng" strike="noStrike">
                          <a:solidFill>
                            <a:srgbClr val="C65911"/>
                          </a:solidFill>
                          <a:effectLst/>
                          <a:latin typeface="Arial" panose="020B0604020202020204" pitchFamily="34" charset="0"/>
                        </a:rPr>
                        <a:t>2Q 20</a:t>
                      </a: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1" i="0" u="sng" strike="noStrike">
                          <a:solidFill>
                            <a:srgbClr val="00B050"/>
                          </a:solidFill>
                          <a:effectLst/>
                          <a:latin typeface="Arial" panose="020B0604020202020204" pitchFamily="34" charset="0"/>
                        </a:rPr>
                        <a:t>3Q 20</a:t>
                      </a: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15693615"/>
                  </a:ext>
                </a:extLst>
              </a:tr>
              <a:tr h="161426">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C65911"/>
                          </a:solidFill>
                          <a:effectLst/>
                          <a:latin typeface="Arial" panose="020B0604020202020204" pitchFamily="34" charset="0"/>
                        </a:rPr>
                        <a:t> </a:t>
                      </a: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B050"/>
                          </a:solidFill>
                          <a:effectLst/>
                          <a:latin typeface="Arial" panose="020B0604020202020204" pitchFamily="34" charset="0"/>
                        </a:rPr>
                        <a:t> </a:t>
                      </a: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81615884"/>
                  </a:ext>
                </a:extLst>
              </a:tr>
              <a:tr h="161426">
                <a:tc>
                  <a:txBody>
                    <a:bodyPr/>
                    <a:lstStyle/>
                    <a:p>
                      <a:pPr algn="l" fontAlgn="b"/>
                      <a:r>
                        <a:rPr lang="en-US" sz="800" b="0" i="0" u="none" strike="noStrike">
                          <a:solidFill>
                            <a:srgbClr val="000000"/>
                          </a:solidFill>
                          <a:effectLst/>
                          <a:latin typeface="Arial" panose="020B0604020202020204" pitchFamily="34" charset="0"/>
                        </a:rPr>
                        <a:t>CASH</a:t>
                      </a:r>
                    </a:p>
                  </a:txBody>
                  <a:tcPr marL="6903" marR="6903" marT="6903"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               0.7 </a:t>
                      </a:r>
                    </a:p>
                  </a:txBody>
                  <a:tcPr marL="6903" marR="6903" marT="6903" marB="0" anchor="b">
                    <a:lnL>
                      <a:noFill/>
                    </a:lnL>
                    <a:lnR>
                      <a:noFill/>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0.2 </a:t>
                      </a:r>
                    </a:p>
                  </a:txBody>
                  <a:tcPr marL="6903" marR="6903" marT="6903" marB="0" anchor="b">
                    <a:lnL>
                      <a:noFill/>
                    </a:lnL>
                    <a:lnR>
                      <a:noFill/>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0.3 </a:t>
                      </a: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C65911"/>
                          </a:solidFill>
                          <a:effectLst/>
                          <a:latin typeface="Arial" panose="020B0604020202020204" pitchFamily="34" charset="0"/>
                        </a:rPr>
                        <a:t>1.6 </a:t>
                      </a: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B050"/>
                          </a:solidFill>
                          <a:effectLst/>
                          <a:latin typeface="Arial" panose="020B0604020202020204" pitchFamily="34" charset="0"/>
                        </a:rPr>
                        <a:t>0.5 </a:t>
                      </a: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176970"/>
                  </a:ext>
                </a:extLst>
              </a:tr>
              <a:tr h="161426">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C65911"/>
                          </a:solidFill>
                          <a:effectLst/>
                          <a:latin typeface="Arial" panose="020B0604020202020204" pitchFamily="34" charset="0"/>
                        </a:rPr>
                        <a:t> </a:t>
                      </a: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B050"/>
                          </a:solidFill>
                          <a:effectLst/>
                          <a:latin typeface="Arial" panose="020B0604020202020204" pitchFamily="34" charset="0"/>
                        </a:rPr>
                        <a:t> </a:t>
                      </a: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48810363"/>
                  </a:ext>
                </a:extLst>
              </a:tr>
              <a:tr h="161426">
                <a:tc>
                  <a:txBody>
                    <a:bodyPr/>
                    <a:lstStyle/>
                    <a:p>
                      <a:pPr algn="l" fontAlgn="b"/>
                      <a:r>
                        <a:rPr lang="en-US" sz="800" b="0" i="0" u="none" strike="noStrike">
                          <a:solidFill>
                            <a:srgbClr val="000000"/>
                          </a:solidFill>
                          <a:effectLst/>
                          <a:latin typeface="Arial" panose="020B0604020202020204" pitchFamily="34" charset="0"/>
                        </a:rPr>
                        <a:t>DEBT</a:t>
                      </a:r>
                    </a:p>
                  </a:txBody>
                  <a:tcPr marL="6903" marR="6903" marT="6903"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               1.1 </a:t>
                      </a:r>
                    </a:p>
                  </a:txBody>
                  <a:tcPr marL="6903" marR="6903" marT="6903" marB="0" anchor="b">
                    <a:lnL>
                      <a:noFill/>
                    </a:lnL>
                    <a:lnR>
                      <a:noFill/>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 </a:t>
                      </a:r>
                    </a:p>
                  </a:txBody>
                  <a:tcPr marL="6903" marR="6903" marT="6903" marB="0" anchor="b">
                    <a:lnL>
                      <a:noFill/>
                    </a:lnL>
                    <a:lnR>
                      <a:noFill/>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1.1 </a:t>
                      </a: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C65911"/>
                          </a:solidFill>
                          <a:effectLst/>
                          <a:latin typeface="Arial" panose="020B0604020202020204" pitchFamily="34" charset="0"/>
                        </a:rPr>
                        <a:t>1.6 </a:t>
                      </a: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B050"/>
                          </a:solidFill>
                          <a:effectLst/>
                          <a:latin typeface="Arial" panose="020B0604020202020204" pitchFamily="34" charset="0"/>
                        </a:rPr>
                        <a:t>1.0 </a:t>
                      </a: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00930640"/>
                  </a:ext>
                </a:extLst>
              </a:tr>
              <a:tr h="161426">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C65911"/>
                          </a:solidFill>
                          <a:effectLst/>
                          <a:latin typeface="Arial" panose="020B0604020202020204" pitchFamily="34" charset="0"/>
                        </a:rPr>
                        <a:t> </a:t>
                      </a: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B050"/>
                          </a:solidFill>
                          <a:effectLst/>
                          <a:latin typeface="Arial" panose="020B0604020202020204" pitchFamily="34" charset="0"/>
                        </a:rPr>
                        <a:t> </a:t>
                      </a: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71256497"/>
                  </a:ext>
                </a:extLst>
              </a:tr>
              <a:tr h="161426">
                <a:tc>
                  <a:txBody>
                    <a:bodyPr/>
                    <a:lstStyle/>
                    <a:p>
                      <a:pPr algn="l" fontAlgn="b"/>
                      <a:r>
                        <a:rPr lang="en-US" sz="800" b="0" i="0" u="none" strike="noStrike">
                          <a:solidFill>
                            <a:srgbClr val="000000"/>
                          </a:solidFill>
                          <a:effectLst/>
                          <a:latin typeface="Arial" panose="020B0604020202020204" pitchFamily="34" charset="0"/>
                        </a:rPr>
                        <a:t>DSO</a:t>
                      </a:r>
                    </a:p>
                  </a:txBody>
                  <a:tcPr marL="6903" marR="6903" marT="6903" marB="0" anchor="b">
                    <a:lnL>
                      <a:noFill/>
                    </a:lnL>
                    <a:lnR>
                      <a:noFill/>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62 </a:t>
                      </a:r>
                    </a:p>
                  </a:txBody>
                  <a:tcPr marL="6903" marR="6903" marT="6903" marB="0" anchor="b">
                    <a:lnL>
                      <a:noFill/>
                    </a:lnL>
                    <a:lnR>
                      <a:noFill/>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59 </a:t>
                      </a:r>
                    </a:p>
                  </a:txBody>
                  <a:tcPr marL="6903" marR="6903" marT="6903" marB="0" anchor="b">
                    <a:lnL>
                      <a:noFill/>
                    </a:lnL>
                    <a:lnR>
                      <a:noFill/>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75 </a:t>
                      </a: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C65911"/>
                          </a:solidFill>
                          <a:effectLst/>
                          <a:latin typeface="Arial" panose="020B0604020202020204" pitchFamily="34" charset="0"/>
                        </a:rPr>
                        <a:t>76 </a:t>
                      </a: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B050"/>
                          </a:solidFill>
                          <a:effectLst/>
                          <a:latin typeface="Arial" panose="020B0604020202020204" pitchFamily="34" charset="0"/>
                        </a:rPr>
                        <a:t>70 </a:t>
                      </a: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74881851"/>
                  </a:ext>
                </a:extLst>
              </a:tr>
              <a:tr h="161426">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C65911"/>
                          </a:solidFill>
                          <a:effectLst/>
                          <a:latin typeface="Arial" panose="020B0604020202020204" pitchFamily="34" charset="0"/>
                        </a:rPr>
                        <a:t> </a:t>
                      </a: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B050"/>
                          </a:solidFill>
                          <a:effectLst/>
                          <a:latin typeface="Arial" panose="020B0604020202020204" pitchFamily="34" charset="0"/>
                        </a:rPr>
                        <a:t> </a:t>
                      </a: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95713658"/>
                  </a:ext>
                </a:extLst>
              </a:tr>
              <a:tr h="161426">
                <a:tc>
                  <a:txBody>
                    <a:bodyPr/>
                    <a:lstStyle/>
                    <a:p>
                      <a:pPr algn="l" fontAlgn="b"/>
                      <a:r>
                        <a:rPr lang="en-US" sz="800" b="0" i="0" u="none" strike="noStrike">
                          <a:solidFill>
                            <a:srgbClr val="000000"/>
                          </a:solidFill>
                          <a:effectLst/>
                          <a:latin typeface="Arial" panose="020B0604020202020204" pitchFamily="34" charset="0"/>
                        </a:rPr>
                        <a:t>DSI</a:t>
                      </a:r>
                    </a:p>
                  </a:txBody>
                  <a:tcPr marL="6903" marR="6903" marT="6903" marB="0" anchor="b">
                    <a:lnL>
                      <a:noFill/>
                    </a:lnL>
                    <a:lnR>
                      <a:noFill/>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127 </a:t>
                      </a:r>
                    </a:p>
                  </a:txBody>
                  <a:tcPr marL="6903" marR="6903" marT="6903" marB="0" anchor="b">
                    <a:lnL>
                      <a:noFill/>
                    </a:lnL>
                    <a:lnR>
                      <a:noFill/>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109 </a:t>
                      </a:r>
                    </a:p>
                  </a:txBody>
                  <a:tcPr marL="6903" marR="6903" marT="6903" marB="0" anchor="b">
                    <a:lnL>
                      <a:noFill/>
                    </a:lnL>
                    <a:lnR>
                      <a:noFill/>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98 </a:t>
                      </a: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C65911"/>
                          </a:solidFill>
                          <a:effectLst/>
                          <a:latin typeface="Arial" panose="020B0604020202020204" pitchFamily="34" charset="0"/>
                        </a:rPr>
                        <a:t>132 </a:t>
                      </a: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B050"/>
                          </a:solidFill>
                          <a:effectLst/>
                          <a:latin typeface="Arial" panose="020B0604020202020204" pitchFamily="34" charset="0"/>
                        </a:rPr>
                        <a:t>107 </a:t>
                      </a: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9651916"/>
                  </a:ext>
                </a:extLst>
              </a:tr>
              <a:tr h="161426">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C65911"/>
                          </a:solidFill>
                          <a:effectLst/>
                          <a:latin typeface="Arial" panose="020B0604020202020204" pitchFamily="34" charset="0"/>
                        </a:rPr>
                        <a:t> </a:t>
                      </a: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B050"/>
                          </a:solidFill>
                          <a:effectLst/>
                          <a:latin typeface="Arial" panose="020B0604020202020204" pitchFamily="34" charset="0"/>
                        </a:rPr>
                        <a:t> </a:t>
                      </a: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02479931"/>
                  </a:ext>
                </a:extLst>
              </a:tr>
              <a:tr h="161426">
                <a:tc>
                  <a:txBody>
                    <a:bodyPr/>
                    <a:lstStyle/>
                    <a:p>
                      <a:pPr algn="l" fontAlgn="b"/>
                      <a:r>
                        <a:rPr lang="en-US" sz="800" b="0" i="0" u="none" strike="noStrike">
                          <a:solidFill>
                            <a:srgbClr val="000000"/>
                          </a:solidFill>
                          <a:effectLst/>
                          <a:latin typeface="Arial" panose="020B0604020202020204" pitchFamily="34" charset="0"/>
                        </a:rPr>
                        <a:t>Ent. Value</a:t>
                      </a:r>
                    </a:p>
                  </a:txBody>
                  <a:tcPr marL="6903" marR="6903" marT="6903"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 $           24.34 </a:t>
                      </a:r>
                    </a:p>
                  </a:txBody>
                  <a:tcPr marL="6903" marR="6903" marT="6903" marB="0" anchor="b">
                    <a:lnL>
                      <a:noFill/>
                    </a:lnL>
                    <a:lnR>
                      <a:noFill/>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18.4 </a:t>
                      </a:r>
                    </a:p>
                  </a:txBody>
                  <a:tcPr marL="6903" marR="6903" marT="6903" marB="0" anchor="b">
                    <a:lnL>
                      <a:noFill/>
                    </a:lnL>
                    <a:lnR>
                      <a:noFill/>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16.6 </a:t>
                      </a: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C65911"/>
                          </a:solidFill>
                          <a:effectLst/>
                          <a:latin typeface="Arial" panose="020B0604020202020204" pitchFamily="34" charset="0"/>
                        </a:rPr>
                        <a:t>17.3 </a:t>
                      </a: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B050"/>
                          </a:solidFill>
                          <a:effectLst/>
                          <a:latin typeface="Arial" panose="020B0604020202020204" pitchFamily="34" charset="0"/>
                        </a:rPr>
                        <a:t>29.3 </a:t>
                      </a: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84023583"/>
                  </a:ext>
                </a:extLst>
              </a:tr>
              <a:tr h="161426">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C65911"/>
                          </a:solidFill>
                          <a:effectLst/>
                          <a:latin typeface="Arial" panose="020B0604020202020204" pitchFamily="34" charset="0"/>
                        </a:rPr>
                        <a:t> </a:t>
                      </a: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B050"/>
                          </a:solidFill>
                          <a:effectLst/>
                          <a:latin typeface="Arial" panose="020B0604020202020204" pitchFamily="34" charset="0"/>
                        </a:rPr>
                        <a:t> </a:t>
                      </a: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43415015"/>
                  </a:ext>
                </a:extLst>
              </a:tr>
              <a:tr h="161426">
                <a:tc>
                  <a:txBody>
                    <a:bodyPr/>
                    <a:lstStyle/>
                    <a:p>
                      <a:pPr algn="l" fontAlgn="b"/>
                      <a:r>
                        <a:rPr lang="en-US" sz="800" b="0" i="0" u="none" strike="noStrike">
                          <a:solidFill>
                            <a:srgbClr val="000000"/>
                          </a:solidFill>
                          <a:effectLst/>
                          <a:latin typeface="Arial" panose="020B0604020202020204" pitchFamily="34" charset="0"/>
                        </a:rPr>
                        <a:t>OCF/ASSETS</a:t>
                      </a:r>
                    </a:p>
                  </a:txBody>
                  <a:tcPr marL="6903" marR="6903" marT="6903" marB="0" anchor="b">
                    <a:lnL>
                      <a:noFill/>
                    </a:lnL>
                    <a:lnR>
                      <a:noFill/>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-3%</a:t>
                      </a:r>
                    </a:p>
                  </a:txBody>
                  <a:tcPr marL="6903" marR="6903" marT="6903" marB="0" anchor="b">
                    <a:lnL>
                      <a:noFill/>
                    </a:lnL>
                    <a:lnR>
                      <a:noFill/>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-5%</a:t>
                      </a:r>
                    </a:p>
                  </a:txBody>
                  <a:tcPr marL="6903" marR="6903" marT="6903" marB="0" anchor="b">
                    <a:lnL>
                      <a:noFill/>
                    </a:lnL>
                    <a:lnR>
                      <a:noFill/>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a:t>
                      </a: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C65911"/>
                          </a:solidFill>
                          <a:effectLst/>
                          <a:latin typeface="Arial" panose="020B0604020202020204" pitchFamily="34" charset="0"/>
                        </a:rPr>
                        <a:t>12%</a:t>
                      </a: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B050"/>
                          </a:solidFill>
                          <a:effectLst/>
                          <a:latin typeface="Arial" panose="020B0604020202020204" pitchFamily="34" charset="0"/>
                        </a:rPr>
                        <a:t>2%</a:t>
                      </a: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47205145"/>
                  </a:ext>
                </a:extLst>
              </a:tr>
              <a:tr h="162609">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C65911"/>
                          </a:solidFill>
                          <a:effectLst/>
                          <a:latin typeface="Arial" panose="020B0604020202020204" pitchFamily="34" charset="0"/>
                        </a:rPr>
                        <a:t> </a:t>
                      </a:r>
                    </a:p>
                  </a:txBody>
                  <a:tcPr marL="6903" marR="6903" marT="6903"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B050"/>
                          </a:solidFill>
                          <a:effectLst/>
                          <a:latin typeface="Arial" panose="020B0604020202020204" pitchFamily="34" charset="0"/>
                        </a:rPr>
                        <a:t> </a:t>
                      </a:r>
                    </a:p>
                  </a:txBody>
                  <a:tcPr marL="6903" marR="6903" marT="6903"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09071303"/>
                  </a:ext>
                </a:extLst>
              </a:tr>
              <a:tr h="161426">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6903" marR="6903" marT="6903" marB="0" anchor="b">
                    <a:lnL>
                      <a:noFill/>
                    </a:lnL>
                    <a:lnR>
                      <a:noFill/>
                    </a:lnR>
                    <a:lnT>
                      <a:noFill/>
                    </a:lnT>
                    <a:lnB>
                      <a:noFill/>
                    </a:lnB>
                  </a:tcPr>
                </a:tc>
                <a:tc>
                  <a:txBody>
                    <a:bodyPr/>
                    <a:lstStyle/>
                    <a:p>
                      <a:pPr algn="l" fontAlgn="b"/>
                      <a:endParaRPr lang="en-US" sz="800" b="0" i="0" u="none" strike="noStrike">
                        <a:solidFill>
                          <a:srgbClr val="C65911"/>
                        </a:solidFill>
                        <a:effectLst/>
                        <a:latin typeface="Arial" panose="020B0604020202020204" pitchFamily="34" charset="0"/>
                      </a:endParaRPr>
                    </a:p>
                  </a:txBody>
                  <a:tcPr marL="6903" marR="6903" marT="690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B050"/>
                        </a:solidFill>
                        <a:effectLst/>
                        <a:latin typeface="Arial" panose="020B0604020202020204" pitchFamily="34" charset="0"/>
                      </a:endParaRPr>
                    </a:p>
                  </a:txBody>
                  <a:tcPr marL="6903" marR="6903" marT="690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6903" marR="6903" marT="6903" marB="0" anchor="b">
                    <a:lnL>
                      <a:noFill/>
                    </a:lnL>
                    <a:lnR>
                      <a:noFill/>
                    </a:lnR>
                    <a:lnT>
                      <a:noFill/>
                    </a:lnT>
                    <a:lnB>
                      <a:noFill/>
                    </a:lnB>
                  </a:tcPr>
                </a:tc>
                <a:extLst>
                  <a:ext uri="{0D108BD9-81ED-4DB2-BD59-A6C34878D82A}">
                    <a16:rowId xmlns:a16="http://schemas.microsoft.com/office/drawing/2014/main" val="611565387"/>
                  </a:ext>
                </a:extLst>
              </a:tr>
            </a:tbl>
          </a:graphicData>
        </a:graphic>
      </p:graphicFrame>
    </p:spTree>
    <p:extLst>
      <p:ext uri="{BB962C8B-B14F-4D97-AF65-F5344CB8AC3E}">
        <p14:creationId xmlns:p14="http://schemas.microsoft.com/office/powerpoint/2010/main" val="214347824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7E7FB76-A63D-43CE-9031-35F735EABAE1}" type="slidenum">
              <a:rPr lang="en-US" smtClean="0"/>
              <a:t>18</a:t>
            </a:fld>
            <a:endParaRPr lang="en-US"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075CECBD-AEB7-48EC-AD28-EE049833AB2F}"/>
                  </a:ext>
                </a:extLst>
              </p14:cNvPr>
              <p14:cNvContentPartPr/>
              <p14:nvPr/>
            </p14:nvContentPartPr>
            <p14:xfrm>
              <a:off x="2586411" y="3961257"/>
              <a:ext cx="360" cy="360"/>
            </p14:xfrm>
          </p:contentPart>
        </mc:Choice>
        <mc:Fallback xmlns="">
          <p:pic>
            <p:nvPicPr>
              <p:cNvPr id="3" name="Ink 2">
                <a:extLst>
                  <a:ext uri="{FF2B5EF4-FFF2-40B4-BE49-F238E27FC236}">
                    <a16:creationId xmlns:a16="http://schemas.microsoft.com/office/drawing/2014/main" id="{075CECBD-AEB7-48EC-AD28-EE049833AB2F}"/>
                  </a:ext>
                </a:extLst>
              </p:cNvPr>
              <p:cNvPicPr/>
              <p:nvPr/>
            </p:nvPicPr>
            <p:blipFill>
              <a:blip r:embed="rId4"/>
              <a:stretch>
                <a:fillRect/>
              </a:stretch>
            </p:blipFill>
            <p:spPr>
              <a:xfrm>
                <a:off x="2577411" y="3952257"/>
                <a:ext cx="18000" cy="18000"/>
              </a:xfrm>
              <a:prstGeom prst="rect">
                <a:avLst/>
              </a:prstGeom>
            </p:spPr>
          </p:pic>
        </mc:Fallback>
      </mc:AlternateContent>
      <p:pic>
        <p:nvPicPr>
          <p:cNvPr id="15" name="Picture 14">
            <a:extLst>
              <a:ext uri="{FF2B5EF4-FFF2-40B4-BE49-F238E27FC236}">
                <a16:creationId xmlns:a16="http://schemas.microsoft.com/office/drawing/2014/main" id="{7B19543F-DF9C-42A3-A11E-976ED731726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748" y="336682"/>
            <a:ext cx="1998133" cy="767291"/>
          </a:xfrm>
          <a:prstGeom prst="rect">
            <a:avLst/>
          </a:prstGeom>
          <a:noFill/>
          <a:ln>
            <a:noFill/>
          </a:ln>
        </p:spPr>
      </p:pic>
      <p:grpSp>
        <p:nvGrpSpPr>
          <p:cNvPr id="5" name="Group 4">
            <a:extLst>
              <a:ext uri="{FF2B5EF4-FFF2-40B4-BE49-F238E27FC236}">
                <a16:creationId xmlns:a16="http://schemas.microsoft.com/office/drawing/2014/main" id="{A15AA947-41B5-4AF8-BD34-51BA53CF9C18}"/>
              </a:ext>
            </a:extLst>
          </p:cNvPr>
          <p:cNvGrpSpPr/>
          <p:nvPr/>
        </p:nvGrpSpPr>
        <p:grpSpPr>
          <a:xfrm>
            <a:off x="1642684" y="139249"/>
            <a:ext cx="9001697" cy="6586433"/>
            <a:chOff x="1642684" y="139249"/>
            <a:chExt cx="9001697" cy="6586433"/>
          </a:xfrm>
        </p:grpSpPr>
        <p:sp>
          <p:nvSpPr>
            <p:cNvPr id="6" name="TextBox 5">
              <a:extLst>
                <a:ext uri="{FF2B5EF4-FFF2-40B4-BE49-F238E27FC236}">
                  <a16:creationId xmlns:a16="http://schemas.microsoft.com/office/drawing/2014/main" id="{2C372E3B-B898-479E-89EA-84383799A3A5}"/>
                </a:ext>
              </a:extLst>
            </p:cNvPr>
            <p:cNvSpPr txBox="1"/>
            <p:nvPr/>
          </p:nvSpPr>
          <p:spPr>
            <a:xfrm>
              <a:off x="1844920" y="139249"/>
              <a:ext cx="7504234" cy="523220"/>
            </a:xfrm>
            <a:prstGeom prst="rect">
              <a:avLst/>
            </a:prstGeom>
            <a:noFill/>
            <a:ln>
              <a:noFill/>
            </a:ln>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Q3 ‘20 OVERVIEW</a:t>
              </a:r>
            </a:p>
          </p:txBody>
        </p:sp>
        <p:grpSp>
          <p:nvGrpSpPr>
            <p:cNvPr id="7" name="Group 6">
              <a:extLst>
                <a:ext uri="{FF2B5EF4-FFF2-40B4-BE49-F238E27FC236}">
                  <a16:creationId xmlns:a16="http://schemas.microsoft.com/office/drawing/2014/main" id="{96D78716-DC84-4810-BB14-BD42ACE3A79C}"/>
                </a:ext>
              </a:extLst>
            </p:cNvPr>
            <p:cNvGrpSpPr/>
            <p:nvPr/>
          </p:nvGrpSpPr>
          <p:grpSpPr>
            <a:xfrm>
              <a:off x="1870625" y="1011558"/>
              <a:ext cx="8212822" cy="3531975"/>
              <a:chOff x="0" y="2787082"/>
              <a:chExt cx="8212822" cy="3531975"/>
            </a:xfrm>
          </p:grpSpPr>
          <p:graphicFrame>
            <p:nvGraphicFramePr>
              <p:cNvPr id="10" name="Chart 9">
                <a:extLst>
                  <a:ext uri="{FF2B5EF4-FFF2-40B4-BE49-F238E27FC236}">
                    <a16:creationId xmlns:a16="http://schemas.microsoft.com/office/drawing/2014/main" id="{55FF9BDC-A8A4-4FB0-9A92-37B1F40CADBE}"/>
                  </a:ext>
                </a:extLst>
              </p:cNvPr>
              <p:cNvGraphicFramePr/>
              <p:nvPr/>
            </p:nvGraphicFramePr>
            <p:xfrm>
              <a:off x="0" y="2787082"/>
              <a:ext cx="8212822" cy="3531975"/>
            </p:xfrm>
            <a:graphic>
              <a:graphicData uri="http://schemas.openxmlformats.org/drawingml/2006/chart">
                <c:chart xmlns:c="http://schemas.openxmlformats.org/drawingml/2006/chart" xmlns:r="http://schemas.openxmlformats.org/officeDocument/2006/relationships" r:id="rId6"/>
              </a:graphicData>
            </a:graphic>
          </p:graphicFrame>
          <p:sp>
            <p:nvSpPr>
              <p:cNvPr id="11" name="Oval 10">
                <a:extLst>
                  <a:ext uri="{FF2B5EF4-FFF2-40B4-BE49-F238E27FC236}">
                    <a16:creationId xmlns:a16="http://schemas.microsoft.com/office/drawing/2014/main" id="{C6B1C6AD-7256-474A-BC0E-3CFA9A6FD311}"/>
                  </a:ext>
                </a:extLst>
              </p:cNvPr>
              <p:cNvSpPr/>
              <p:nvPr/>
            </p:nvSpPr>
            <p:spPr>
              <a:xfrm>
                <a:off x="1956673" y="4827395"/>
                <a:ext cx="629174" cy="32717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94%</a:t>
                </a:r>
              </a:p>
            </p:txBody>
          </p:sp>
        </p:grpSp>
        <p:sp>
          <p:nvSpPr>
            <p:cNvPr id="8" name="TextBox 7">
              <a:extLst>
                <a:ext uri="{FF2B5EF4-FFF2-40B4-BE49-F238E27FC236}">
                  <a16:creationId xmlns:a16="http://schemas.microsoft.com/office/drawing/2014/main" id="{0BB1FB93-4F52-4030-A165-B4BF1BDF2E15}"/>
                </a:ext>
              </a:extLst>
            </p:cNvPr>
            <p:cNvSpPr txBox="1"/>
            <p:nvPr/>
          </p:nvSpPr>
          <p:spPr>
            <a:xfrm>
              <a:off x="1676625" y="4632801"/>
              <a:ext cx="8967756" cy="1492716"/>
            </a:xfrm>
            <a:prstGeom prst="rect">
              <a:avLst/>
            </a:prstGeom>
            <a:solidFill>
              <a:schemeClr val="bg1">
                <a:lumMod val="85000"/>
              </a:schemeClr>
            </a:solidFill>
          </p:spPr>
          <p:txBody>
            <a:bodyPr wrap="square" rtlCol="0">
              <a:spAutoFit/>
            </a:bodyPr>
            <a:lstStyle/>
            <a:p>
              <a:pPr marL="285750" indent="-285750">
                <a:lnSpc>
                  <a:spcPct val="150000"/>
                </a:lnSpc>
                <a:buFont typeface="Wingdings" panose="05000000000000000000" pitchFamily="2" charset="2"/>
                <a:buChar char="q"/>
              </a:pPr>
              <a:r>
                <a:rPr lang="en-US" sz="1000" b="1" dirty="0">
                  <a:latin typeface="Arial" panose="020B0604020202020204" pitchFamily="34" charset="0"/>
                  <a:cs typeface="Arial" panose="020B0604020202020204" pitchFamily="34" charset="0"/>
                </a:rPr>
                <a:t>Net sales grew by $2,310K driven by organic growth, strong e-commerce sales, addition of new customers and product line extensions.</a:t>
              </a:r>
            </a:p>
            <a:p>
              <a:pPr marL="285750" indent="-285750">
                <a:lnSpc>
                  <a:spcPct val="150000"/>
                </a:lnSpc>
                <a:buFont typeface="Wingdings" panose="05000000000000000000" pitchFamily="2" charset="2"/>
                <a:buChar char="q"/>
              </a:pPr>
              <a:r>
                <a:rPr lang="en-US" sz="1000" b="1" dirty="0">
                  <a:latin typeface="Arial" panose="020B0604020202020204" pitchFamily="34" charset="0"/>
                  <a:cs typeface="Arial" panose="020B0604020202020204" pitchFamily="34" charset="0"/>
                </a:rPr>
                <a:t>EBITDA increased by $860K vs last quarter</a:t>
              </a:r>
            </a:p>
            <a:p>
              <a:pPr marL="285750" indent="-285750">
                <a:lnSpc>
                  <a:spcPct val="150000"/>
                </a:lnSpc>
                <a:buFont typeface="Wingdings" panose="05000000000000000000" pitchFamily="2" charset="2"/>
                <a:buChar char="q"/>
              </a:pPr>
              <a:r>
                <a:rPr lang="en-US" sz="1000" b="1" dirty="0">
                  <a:latin typeface="Arial" panose="020B0604020202020204" pitchFamily="34" charset="0"/>
                  <a:cs typeface="Arial" panose="020B0604020202020204" pitchFamily="34" charset="0"/>
                </a:rPr>
                <a:t>Volume impact to gross margin was $877K</a:t>
              </a:r>
            </a:p>
            <a:p>
              <a:pPr marL="285750" indent="-285750">
                <a:lnSpc>
                  <a:spcPct val="150000"/>
                </a:lnSpc>
                <a:buFont typeface="Wingdings" panose="05000000000000000000" pitchFamily="2" charset="2"/>
                <a:buChar char="q"/>
              </a:pPr>
              <a:r>
                <a:rPr lang="en-US" sz="1000" b="1" dirty="0">
                  <a:latin typeface="Arial" panose="020B0604020202020204" pitchFamily="34" charset="0"/>
                  <a:cs typeface="Arial" panose="020B0604020202020204" pitchFamily="34" charset="0"/>
                </a:rPr>
                <a:t>Efficiencies and higher fixed cost leverage were $138K</a:t>
              </a:r>
            </a:p>
            <a:p>
              <a:pPr marL="285750" indent="-285750">
                <a:lnSpc>
                  <a:spcPct val="150000"/>
                </a:lnSpc>
                <a:buFont typeface="Wingdings" panose="05000000000000000000" pitchFamily="2" charset="2"/>
                <a:buChar char="q"/>
              </a:pPr>
              <a:r>
                <a:rPr lang="en-US" sz="1000" b="1" dirty="0">
                  <a:latin typeface="Arial" panose="020B0604020202020204" pitchFamily="34" charset="0"/>
                  <a:cs typeface="Arial" panose="020B0604020202020204" pitchFamily="34" charset="0"/>
                </a:rPr>
                <a:t>SG&amp;A was higher by $177K due to higher variable sales commissions and performance-related incentives</a:t>
              </a:r>
            </a:p>
            <a:p>
              <a:endParaRPr lang="en-US" sz="1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E469371-4714-4F42-98E8-D2F2CE0729AD}"/>
                </a:ext>
              </a:extLst>
            </p:cNvPr>
            <p:cNvSpPr txBox="1"/>
            <p:nvPr/>
          </p:nvSpPr>
          <p:spPr>
            <a:xfrm>
              <a:off x="1642684" y="6356350"/>
              <a:ext cx="8900565" cy="369332"/>
            </a:xfrm>
            <a:prstGeom prst="rect">
              <a:avLst/>
            </a:prstGeom>
            <a:solidFill>
              <a:schemeClr val="accent3"/>
            </a:solidFill>
            <a:ln>
              <a:solidFill>
                <a:schemeClr val="accent1">
                  <a:shade val="50000"/>
                </a:schemeClr>
              </a:solidFill>
            </a:ln>
          </p:spPr>
          <p:txBody>
            <a:bodyPr wrap="square" rtlCol="0">
              <a:spAutoFit/>
            </a:bodyPr>
            <a:lstStyle/>
            <a:p>
              <a:pPr algn="ctr"/>
              <a:r>
                <a:rPr lang="en-US" b="1" i="1" dirty="0">
                  <a:latin typeface="Arial" panose="020B0604020202020204" pitchFamily="34" charset="0"/>
                  <a:cs typeface="Arial" panose="020B0604020202020204" pitchFamily="34" charset="0"/>
                </a:rPr>
                <a:t>Targeting a minimum EBITDA rate of 15%</a:t>
              </a:r>
            </a:p>
          </p:txBody>
        </p:sp>
      </p:grpSp>
      <p:sp>
        <p:nvSpPr>
          <p:cNvPr id="4" name="TextBox 3">
            <a:extLst>
              <a:ext uri="{FF2B5EF4-FFF2-40B4-BE49-F238E27FC236}">
                <a16:creationId xmlns:a16="http://schemas.microsoft.com/office/drawing/2014/main" id="{B24C557B-FD6D-46B0-A98A-D6FC1ACF2CB7}"/>
              </a:ext>
            </a:extLst>
          </p:cNvPr>
          <p:cNvSpPr txBox="1"/>
          <p:nvPr/>
        </p:nvSpPr>
        <p:spPr>
          <a:xfrm>
            <a:off x="3076615" y="399070"/>
            <a:ext cx="7006832" cy="523220"/>
          </a:xfrm>
          <a:prstGeom prst="rect">
            <a:avLst/>
          </a:prstGeom>
          <a:noFill/>
        </p:spPr>
        <p:txBody>
          <a:bodyPr wrap="square" rtlCol="0">
            <a:spAutoFit/>
          </a:bodyPr>
          <a:lstStyle/>
          <a:p>
            <a:r>
              <a:rPr lang="en-US" sz="2800" b="1" dirty="0">
                <a:solidFill>
                  <a:srgbClr val="0B36F9"/>
                </a:solidFill>
                <a:latin typeface="Verdana Pro" panose="020F0502020204030204" pitchFamily="34" charset="0"/>
              </a:rPr>
              <a:t>Revenue/EBITDA Q3 Comparison </a:t>
            </a:r>
          </a:p>
        </p:txBody>
      </p:sp>
    </p:spTree>
    <p:extLst>
      <p:ext uri="{BB962C8B-B14F-4D97-AF65-F5344CB8AC3E}">
        <p14:creationId xmlns:p14="http://schemas.microsoft.com/office/powerpoint/2010/main" val="88125001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7E7FB76-A63D-43CE-9031-35F735EABAE1}" type="slidenum">
              <a:rPr lang="en-US" smtClean="0"/>
              <a:t>19</a:t>
            </a:fld>
            <a:endParaRPr lang="en-US"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075CECBD-AEB7-48EC-AD28-EE049833AB2F}"/>
                  </a:ext>
                </a:extLst>
              </p14:cNvPr>
              <p14:cNvContentPartPr/>
              <p14:nvPr/>
            </p14:nvContentPartPr>
            <p14:xfrm>
              <a:off x="2586411" y="3961257"/>
              <a:ext cx="360" cy="360"/>
            </p14:xfrm>
          </p:contentPart>
        </mc:Choice>
        <mc:Fallback xmlns="">
          <p:pic>
            <p:nvPicPr>
              <p:cNvPr id="3" name="Ink 2">
                <a:extLst>
                  <a:ext uri="{FF2B5EF4-FFF2-40B4-BE49-F238E27FC236}">
                    <a16:creationId xmlns:a16="http://schemas.microsoft.com/office/drawing/2014/main" id="{075CECBD-AEB7-48EC-AD28-EE049833AB2F}"/>
                  </a:ext>
                </a:extLst>
              </p:cNvPr>
              <p:cNvPicPr/>
              <p:nvPr/>
            </p:nvPicPr>
            <p:blipFill>
              <a:blip r:embed="rId4"/>
              <a:stretch>
                <a:fillRect/>
              </a:stretch>
            </p:blipFill>
            <p:spPr>
              <a:xfrm>
                <a:off x="2577411" y="3952257"/>
                <a:ext cx="18000" cy="18000"/>
              </a:xfrm>
              <a:prstGeom prst="rect">
                <a:avLst/>
              </a:prstGeom>
            </p:spPr>
          </p:pic>
        </mc:Fallback>
      </mc:AlternateContent>
      <p:sp>
        <p:nvSpPr>
          <p:cNvPr id="13" name="Title 1">
            <a:extLst>
              <a:ext uri="{FF2B5EF4-FFF2-40B4-BE49-F238E27FC236}">
                <a16:creationId xmlns:a16="http://schemas.microsoft.com/office/drawing/2014/main" id="{5654A756-2FDF-4D6C-93F1-5301F4751404}"/>
              </a:ext>
            </a:extLst>
          </p:cNvPr>
          <p:cNvSpPr txBox="1">
            <a:spLocks/>
          </p:cNvSpPr>
          <p:nvPr/>
        </p:nvSpPr>
        <p:spPr>
          <a:xfrm>
            <a:off x="3971851" y="336683"/>
            <a:ext cx="4248296" cy="7672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i="1" dirty="0">
                <a:solidFill>
                  <a:srgbClr val="0B36F9"/>
                </a:solidFill>
                <a:latin typeface="Verdana Pro" panose="020F0502020204030204" pitchFamily="34" charset="0"/>
              </a:rPr>
              <a:t>3Q20 Summary</a:t>
            </a:r>
          </a:p>
        </p:txBody>
      </p:sp>
      <p:pic>
        <p:nvPicPr>
          <p:cNvPr id="15" name="Picture 14">
            <a:extLst>
              <a:ext uri="{FF2B5EF4-FFF2-40B4-BE49-F238E27FC236}">
                <a16:creationId xmlns:a16="http://schemas.microsoft.com/office/drawing/2014/main" id="{7B19543F-DF9C-42A3-A11E-976ED731726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748" y="336682"/>
            <a:ext cx="1998133" cy="767291"/>
          </a:xfrm>
          <a:prstGeom prst="rect">
            <a:avLst/>
          </a:prstGeom>
          <a:noFill/>
          <a:ln>
            <a:noFill/>
          </a:ln>
        </p:spPr>
      </p:pic>
      <p:sp>
        <p:nvSpPr>
          <p:cNvPr id="5" name="TextBox 4">
            <a:extLst>
              <a:ext uri="{FF2B5EF4-FFF2-40B4-BE49-F238E27FC236}">
                <a16:creationId xmlns:a16="http://schemas.microsoft.com/office/drawing/2014/main" id="{5D07AE96-5FE2-48B9-9652-526A0AE68571}"/>
              </a:ext>
            </a:extLst>
          </p:cNvPr>
          <p:cNvSpPr txBox="1"/>
          <p:nvPr/>
        </p:nvSpPr>
        <p:spPr>
          <a:xfrm>
            <a:off x="1626636" y="2019522"/>
            <a:ext cx="8938727" cy="2805320"/>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en-US" sz="2000" dirty="0">
                <a:latin typeface="Arial" panose="020B0604020202020204" pitchFamily="34" charset="0"/>
                <a:cs typeface="Arial" panose="020B0604020202020204" pitchFamily="34" charset="0"/>
              </a:rPr>
              <a:t>Digital sales continue growing at triple-digit rate (on a percentage basis)</a:t>
            </a:r>
          </a:p>
          <a:p>
            <a:pPr marL="457200" indent="-457200">
              <a:lnSpc>
                <a:spcPct val="150000"/>
              </a:lnSpc>
              <a:buFont typeface="Wingdings" panose="05000000000000000000" pitchFamily="2" charset="2"/>
              <a:buChar char="Ø"/>
            </a:pPr>
            <a:r>
              <a:rPr lang="en-US" sz="2000" dirty="0">
                <a:latin typeface="Arial" panose="020B0604020202020204" pitchFamily="34" charset="0"/>
                <a:cs typeface="Arial" panose="020B0604020202020204" pitchFamily="34" charset="0"/>
              </a:rPr>
              <a:t>Incoming order trends remain strong</a:t>
            </a:r>
          </a:p>
          <a:p>
            <a:pPr marL="457200" indent="-457200">
              <a:lnSpc>
                <a:spcPct val="150000"/>
              </a:lnSpc>
              <a:buFont typeface="Wingdings" panose="05000000000000000000" pitchFamily="2" charset="2"/>
              <a:buChar char="Ø"/>
            </a:pPr>
            <a:r>
              <a:rPr lang="en-US" sz="2000" dirty="0">
                <a:latin typeface="Arial" panose="020B0604020202020204" pitchFamily="34" charset="0"/>
                <a:cs typeface="Arial" panose="020B0604020202020204" pitchFamily="34" charset="0"/>
              </a:rPr>
              <a:t>2 new products placed in key retailers</a:t>
            </a:r>
          </a:p>
          <a:p>
            <a:pPr marL="457200" indent="-457200">
              <a:lnSpc>
                <a:spcPct val="150000"/>
              </a:lnSpc>
              <a:buFont typeface="Wingdings" panose="05000000000000000000" pitchFamily="2" charset="2"/>
              <a:buChar char="Ø"/>
            </a:pPr>
            <a:r>
              <a:rPr lang="en-US" sz="2000" dirty="0">
                <a:latin typeface="Arial" panose="020B0604020202020204" pitchFamily="34" charset="0"/>
                <a:cs typeface="Arial" panose="020B0604020202020204" pitchFamily="34" charset="0"/>
              </a:rPr>
              <a:t>New products introduced at retail continue to strongly outpace 2020 forecasts</a:t>
            </a:r>
          </a:p>
          <a:p>
            <a:pPr marL="457200" indent="-457200">
              <a:lnSpc>
                <a:spcPct val="150000"/>
              </a:lnSpc>
              <a:buFont typeface="Wingdings" panose="05000000000000000000" pitchFamily="2" charset="2"/>
              <a:buChar char="Ø"/>
            </a:pPr>
            <a:r>
              <a:rPr lang="en-US" sz="2000" dirty="0">
                <a:latin typeface="Arial" panose="020B0604020202020204" pitchFamily="34" charset="0"/>
                <a:cs typeface="Arial" panose="020B0604020202020204" pitchFamily="34" charset="0"/>
              </a:rPr>
              <a:t>Robust backlog heading into 4Q20</a:t>
            </a:r>
          </a:p>
        </p:txBody>
      </p:sp>
    </p:spTree>
    <p:extLst>
      <p:ext uri="{BB962C8B-B14F-4D97-AF65-F5344CB8AC3E}">
        <p14:creationId xmlns:p14="http://schemas.microsoft.com/office/powerpoint/2010/main" val="62657268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1886-3C41-5A49-BFEA-6D01618B5B53}"/>
              </a:ext>
            </a:extLst>
          </p:cNvPr>
          <p:cNvSpPr>
            <a:spLocks noGrp="1"/>
          </p:cNvSpPr>
          <p:nvPr>
            <p:ph type="title"/>
          </p:nvPr>
        </p:nvSpPr>
        <p:spPr>
          <a:xfrm>
            <a:off x="3687098" y="351738"/>
            <a:ext cx="7666702" cy="1296458"/>
          </a:xfrm>
        </p:spPr>
        <p:txBody>
          <a:bodyPr>
            <a:noAutofit/>
          </a:bodyPr>
          <a:lstStyle/>
          <a:p>
            <a:r>
              <a:rPr lang="en-US" sz="2800" b="1" dirty="0">
                <a:solidFill>
                  <a:srgbClr val="0B36F9"/>
                </a:solidFill>
                <a:latin typeface="Verdana Pro" panose="020F0502020204030204" pitchFamily="34" charset="0"/>
              </a:rPr>
              <a:t>Introduction</a:t>
            </a:r>
            <a:r>
              <a:rPr lang="en-US" sz="3200" b="1" dirty="0">
                <a:solidFill>
                  <a:srgbClr val="0B36F9"/>
                </a:solidFill>
                <a:latin typeface="Verdana Pro" panose="020F0502020204030204" pitchFamily="34" charset="0"/>
              </a:rPr>
              <a:t> to Mace Security International, Inc. (OTCQX – MACE)</a:t>
            </a:r>
          </a:p>
        </p:txBody>
      </p:sp>
      <p:pic>
        <p:nvPicPr>
          <p:cNvPr id="6" name="Picture 5">
            <a:extLst>
              <a:ext uri="{FF2B5EF4-FFF2-40B4-BE49-F238E27FC236}">
                <a16:creationId xmlns:a16="http://schemas.microsoft.com/office/drawing/2014/main" id="{ADE280D4-4FA1-5A47-A78D-614E6003BF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592668"/>
            <a:ext cx="1998133" cy="767291"/>
          </a:xfrm>
          <a:prstGeom prst="rect">
            <a:avLst/>
          </a:prstGeom>
          <a:noFill/>
          <a:ln>
            <a:noFill/>
          </a:ln>
        </p:spPr>
      </p:pic>
      <p:sp>
        <p:nvSpPr>
          <p:cNvPr id="11" name="Rectangle 10">
            <a:extLst>
              <a:ext uri="{FF2B5EF4-FFF2-40B4-BE49-F238E27FC236}">
                <a16:creationId xmlns:a16="http://schemas.microsoft.com/office/drawing/2014/main" id="{4817C52D-6707-4658-8B0E-46C09AEDFC83}"/>
              </a:ext>
            </a:extLst>
          </p:cNvPr>
          <p:cNvSpPr/>
          <p:nvPr/>
        </p:nvSpPr>
        <p:spPr>
          <a:xfrm>
            <a:off x="648315" y="2339002"/>
            <a:ext cx="10515600" cy="4278094"/>
          </a:xfrm>
          <a:prstGeom prst="rect">
            <a:avLst/>
          </a:prstGeom>
        </p:spPr>
        <p:txBody>
          <a:bodyPr wrap="square">
            <a:spAutoFit/>
          </a:bodyPr>
          <a:lstStyle/>
          <a:p>
            <a:pPr marL="285750" indent="-285750">
              <a:buFont typeface="Arial" panose="020B0604020202020204" pitchFamily="34" charset="0"/>
              <a:buChar char="•"/>
            </a:pPr>
            <a:r>
              <a:rPr lang="en-US" sz="2000" dirty="0">
                <a:solidFill>
                  <a:srgbClr val="424242"/>
                </a:solidFill>
                <a:latin typeface="&amp;quot"/>
              </a:rPr>
              <a:t>Mace Security International, Inc., located in Cleveland, Ohio, is a manufacturer and provider of personal safety and security products to consumer and law enforcement markets worldwide.</a:t>
            </a:r>
          </a:p>
          <a:p>
            <a:endParaRPr lang="en-US" sz="2000" dirty="0">
              <a:solidFill>
                <a:srgbClr val="424242"/>
              </a:solidFill>
              <a:latin typeface="&amp;quot"/>
            </a:endParaRPr>
          </a:p>
          <a:p>
            <a:pPr marL="285750" indent="-285750">
              <a:buFont typeface="Arial" panose="020B0604020202020204" pitchFamily="34" charset="0"/>
              <a:buChar char="•"/>
            </a:pPr>
            <a:r>
              <a:rPr lang="en-US" sz="2000" dirty="0">
                <a:solidFill>
                  <a:srgbClr val="424242"/>
                </a:solidFill>
                <a:latin typeface="&amp;quot"/>
              </a:rPr>
              <a:t>Mace® Brand is the original manufacturer and market leader in the defense spray segment and has over 40 years experience developing aerosol defense spray dispensing technologies for both the consumer and tactical markets around the world. The Company also markets products through the well respected Vigilant (R), Tornado (R), and Takedown (R) Brands.</a:t>
            </a:r>
          </a:p>
          <a:p>
            <a:endParaRPr lang="en-US" sz="2000" dirty="0">
              <a:solidFill>
                <a:srgbClr val="424242"/>
              </a:solidFill>
              <a:latin typeface="&amp;quot"/>
            </a:endParaRPr>
          </a:p>
          <a:p>
            <a:pPr marL="285750" indent="-285750">
              <a:buFont typeface="Arial" panose="020B0604020202020204" pitchFamily="34" charset="0"/>
              <a:buChar char="•"/>
            </a:pPr>
            <a:r>
              <a:rPr lang="en-US" sz="2000" dirty="0">
                <a:solidFill>
                  <a:srgbClr val="424242"/>
                </a:solidFill>
                <a:latin typeface="&amp;quot"/>
              </a:rPr>
              <a:t>Mace® directly distributes and supports its branded products  through strategically targeted customer channels that include selected retailers, wholesale distributors, independent dealers, e-commerce channels, and our website, Mace.com.</a:t>
            </a:r>
          </a:p>
          <a:p>
            <a:endParaRPr lang="en-US" sz="2000" dirty="0">
              <a:solidFill>
                <a:srgbClr val="424242"/>
              </a:solidFill>
              <a:latin typeface="&amp;quot"/>
            </a:endParaRPr>
          </a:p>
          <a:p>
            <a:pPr marL="285750" indent="-285750">
              <a:buFont typeface="Arial" panose="020B0604020202020204" pitchFamily="34" charset="0"/>
              <a:buChar char="•"/>
            </a:pPr>
            <a:endParaRPr lang="en-US" sz="1600" dirty="0">
              <a:solidFill>
                <a:srgbClr val="424242"/>
              </a:solidFill>
              <a:latin typeface="&amp;quot"/>
            </a:endParaRPr>
          </a:p>
          <a:p>
            <a:r>
              <a:rPr lang="en-US" sz="1600" dirty="0">
                <a:solidFill>
                  <a:srgbClr val="424242"/>
                </a:solidFill>
                <a:latin typeface="&amp;quot"/>
              </a:rPr>
              <a:t> </a:t>
            </a:r>
          </a:p>
        </p:txBody>
      </p:sp>
    </p:spTree>
    <p:extLst>
      <p:ext uri="{BB962C8B-B14F-4D97-AF65-F5344CB8AC3E}">
        <p14:creationId xmlns:p14="http://schemas.microsoft.com/office/powerpoint/2010/main" val="392292734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DFE752-CD3E-ED43-AB5E-AA50065744DE}"/>
              </a:ext>
            </a:extLst>
          </p:cNvPr>
          <p:cNvSpPr>
            <a:spLocks noGrp="1"/>
          </p:cNvSpPr>
          <p:nvPr>
            <p:ph idx="1"/>
          </p:nvPr>
        </p:nvSpPr>
        <p:spPr>
          <a:xfrm>
            <a:off x="838200" y="814916"/>
            <a:ext cx="10515600" cy="4963583"/>
          </a:xfrm>
        </p:spPr>
        <p:txBody>
          <a:bodyPr anchor="ctr">
            <a:normAutofit/>
          </a:bodyPr>
          <a:lstStyle/>
          <a:p>
            <a:pPr marL="0" indent="0" algn="ctr">
              <a:buNone/>
            </a:pPr>
            <a:r>
              <a:rPr lang="en-US" sz="7200" dirty="0">
                <a:solidFill>
                  <a:srgbClr val="0B36F9"/>
                </a:solidFill>
                <a:latin typeface="Verdana Pro" panose="020B0604030504040204" pitchFamily="34" charset="0"/>
              </a:rPr>
              <a:t>Going Forward</a:t>
            </a:r>
          </a:p>
        </p:txBody>
      </p:sp>
    </p:spTree>
    <p:extLst>
      <p:ext uri="{BB962C8B-B14F-4D97-AF65-F5344CB8AC3E}">
        <p14:creationId xmlns:p14="http://schemas.microsoft.com/office/powerpoint/2010/main" val="219796290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E280D4-4FA1-5A47-A78D-614E6003BF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592668"/>
            <a:ext cx="1998133" cy="767291"/>
          </a:xfrm>
          <a:prstGeom prst="rect">
            <a:avLst/>
          </a:prstGeom>
          <a:noFill/>
          <a:ln>
            <a:noFill/>
          </a:ln>
        </p:spPr>
      </p:pic>
      <p:sp>
        <p:nvSpPr>
          <p:cNvPr id="9" name="TextBox 8">
            <a:extLst>
              <a:ext uri="{FF2B5EF4-FFF2-40B4-BE49-F238E27FC236}">
                <a16:creationId xmlns:a16="http://schemas.microsoft.com/office/drawing/2014/main" id="{E9808ACC-690D-4929-A7AE-A8E7AB9FB10F}"/>
              </a:ext>
            </a:extLst>
          </p:cNvPr>
          <p:cNvSpPr txBox="1"/>
          <p:nvPr/>
        </p:nvSpPr>
        <p:spPr>
          <a:xfrm>
            <a:off x="427383" y="1928190"/>
            <a:ext cx="2379245" cy="4431983"/>
          </a:xfrm>
          <a:prstGeom prst="rect">
            <a:avLst/>
          </a:prstGeom>
          <a:noFill/>
        </p:spPr>
        <p:txBody>
          <a:bodyPr wrap="square" rtlCol="0">
            <a:spAutoFit/>
          </a:bodyPr>
          <a:lstStyle/>
          <a:p>
            <a:pPr algn="ctr"/>
            <a:r>
              <a:rPr lang="en-US" sz="2400" b="1" u="sng" dirty="0">
                <a:solidFill>
                  <a:srgbClr val="0B36F9"/>
                </a:solidFill>
                <a:latin typeface="Verdana Pro" panose="020B0604030504040204" pitchFamily="34" charset="0"/>
              </a:rPr>
              <a:t>Retail</a:t>
            </a:r>
          </a:p>
          <a:p>
            <a:pPr algn="ctr"/>
            <a:endParaRPr lang="en-US" sz="800" b="1" u="sng" dirty="0">
              <a:solidFill>
                <a:srgbClr val="0B36F9"/>
              </a:solidFill>
              <a:latin typeface="Verdana Pro" panose="020B0604030504040204" pitchFamily="34" charset="0"/>
            </a:endParaRPr>
          </a:p>
          <a:p>
            <a:pPr marL="342900" indent="-342900">
              <a:buFont typeface="Arial" panose="020B0604020202020204" pitchFamily="34" charset="0"/>
              <a:buChar char="•"/>
            </a:pPr>
            <a:r>
              <a:rPr lang="en-US" sz="2000" dirty="0">
                <a:latin typeface="Verdana Pro" panose="020B0604030504040204" pitchFamily="34" charset="0"/>
              </a:rPr>
              <a:t>NEW Retailers</a:t>
            </a:r>
          </a:p>
          <a:p>
            <a:pPr marL="800100" lvl="1" indent="-342900">
              <a:buFont typeface="Arial" panose="020B0604020202020204" pitchFamily="34" charset="0"/>
              <a:buChar char="•"/>
            </a:pPr>
            <a:r>
              <a:rPr lang="en-US" dirty="0">
                <a:latin typeface="Verdana Pro" panose="020B0604030504040204" pitchFamily="34" charset="0"/>
              </a:rPr>
              <a:t>Flying J</a:t>
            </a:r>
          </a:p>
          <a:p>
            <a:pPr marL="800100" lvl="1" indent="-342900">
              <a:buFont typeface="Arial" panose="020B0604020202020204" pitchFamily="34" charset="0"/>
              <a:buChar char="•"/>
            </a:pPr>
            <a:r>
              <a:rPr lang="en-US" dirty="0">
                <a:latin typeface="Verdana Pro" panose="020B0604030504040204" pitchFamily="34" charset="0"/>
              </a:rPr>
              <a:t>Bass Pro</a:t>
            </a:r>
          </a:p>
          <a:p>
            <a:pPr marL="800100" lvl="1" indent="-342900">
              <a:buFont typeface="Arial" panose="020B0604020202020204" pitchFamily="34" charset="0"/>
              <a:buChar char="•"/>
            </a:pPr>
            <a:r>
              <a:rPr lang="en-US" dirty="0">
                <a:latin typeface="Verdana Pro" panose="020B0604030504040204" pitchFamily="34" charset="0"/>
              </a:rPr>
              <a:t>Matco</a:t>
            </a:r>
          </a:p>
          <a:p>
            <a:pPr marL="800100" lvl="1" indent="-342900">
              <a:buFont typeface="Arial" panose="020B0604020202020204" pitchFamily="34" charset="0"/>
              <a:buChar char="•"/>
            </a:pPr>
            <a:endParaRPr lang="en-US" dirty="0">
              <a:latin typeface="Verdana Pro" panose="020B0604030504040204" pitchFamily="34" charset="0"/>
            </a:endParaRPr>
          </a:p>
          <a:p>
            <a:pPr marL="342900" indent="-342900">
              <a:buFont typeface="Arial" panose="020B0604020202020204" pitchFamily="34" charset="0"/>
              <a:buChar char="•"/>
            </a:pPr>
            <a:r>
              <a:rPr lang="en-US" dirty="0">
                <a:latin typeface="Verdana Pro" panose="020B0604030504040204" pitchFamily="34" charset="0"/>
              </a:rPr>
              <a:t>NEW Dealers</a:t>
            </a:r>
          </a:p>
          <a:p>
            <a:pPr lvl="1"/>
            <a:endParaRPr lang="en-US" sz="1000" dirty="0">
              <a:latin typeface="Verdana Pro" panose="020B0604030504040204" pitchFamily="34" charset="0"/>
            </a:endParaRPr>
          </a:p>
          <a:p>
            <a:pPr marL="342900" indent="-342900">
              <a:buFont typeface="Arial" panose="020B0604020202020204" pitchFamily="34" charset="0"/>
              <a:buChar char="•"/>
            </a:pPr>
            <a:r>
              <a:rPr lang="en-US" sz="2000" dirty="0">
                <a:latin typeface="Verdana Pro" panose="020B0604030504040204" pitchFamily="34" charset="0"/>
              </a:rPr>
              <a:t>NEW Hooks</a:t>
            </a:r>
          </a:p>
          <a:p>
            <a:pPr marL="800100" lvl="1" indent="-342900">
              <a:buFont typeface="Arial" panose="020B0604020202020204" pitchFamily="34" charset="0"/>
              <a:buChar char="•"/>
            </a:pPr>
            <a:r>
              <a:rPr lang="en-US" dirty="0">
                <a:latin typeface="Verdana Pro" panose="020B0604030504040204" pitchFamily="34" charset="0"/>
              </a:rPr>
              <a:t>Walmart</a:t>
            </a:r>
          </a:p>
          <a:p>
            <a:pPr marL="800100" lvl="1" indent="-342900">
              <a:buFont typeface="Arial" panose="020B0604020202020204" pitchFamily="34" charset="0"/>
              <a:buChar char="•"/>
            </a:pPr>
            <a:r>
              <a:rPr lang="en-US" dirty="0">
                <a:latin typeface="Verdana Pro" panose="020B0604030504040204" pitchFamily="34" charset="0"/>
              </a:rPr>
              <a:t>AutoZone</a:t>
            </a:r>
          </a:p>
          <a:p>
            <a:endParaRPr lang="en-US" sz="1000" dirty="0">
              <a:latin typeface="Verdana Pro" panose="020B0604030504040204" pitchFamily="34" charset="0"/>
            </a:endParaRPr>
          </a:p>
          <a:p>
            <a:pPr marL="342900" indent="-342900">
              <a:buFont typeface="Arial" panose="020B0604020202020204" pitchFamily="34" charset="0"/>
              <a:buChar char="•"/>
            </a:pPr>
            <a:r>
              <a:rPr lang="en-US" sz="2000" dirty="0">
                <a:latin typeface="Verdana Pro" panose="020B0604030504040204" pitchFamily="34" charset="0"/>
              </a:rPr>
              <a:t>Consumer-Centric!</a:t>
            </a:r>
          </a:p>
          <a:p>
            <a:pPr marL="800100" lvl="1" indent="-342900">
              <a:buFont typeface="Arial" panose="020B0604020202020204" pitchFamily="34" charset="0"/>
              <a:buChar char="•"/>
            </a:pPr>
            <a:endParaRPr lang="en-US" sz="2400" dirty="0">
              <a:latin typeface="Verdana Pro" panose="020B0604030504040204" pitchFamily="34" charset="0"/>
            </a:endParaRPr>
          </a:p>
        </p:txBody>
      </p:sp>
      <p:sp>
        <p:nvSpPr>
          <p:cNvPr id="11" name="TextBox 10">
            <a:extLst>
              <a:ext uri="{FF2B5EF4-FFF2-40B4-BE49-F238E27FC236}">
                <a16:creationId xmlns:a16="http://schemas.microsoft.com/office/drawing/2014/main" id="{BD04AD2E-A9E2-4D4A-893E-F77701480A22}"/>
              </a:ext>
            </a:extLst>
          </p:cNvPr>
          <p:cNvSpPr txBox="1"/>
          <p:nvPr/>
        </p:nvSpPr>
        <p:spPr>
          <a:xfrm>
            <a:off x="3371300" y="1928190"/>
            <a:ext cx="2523254" cy="3785652"/>
          </a:xfrm>
          <a:prstGeom prst="rect">
            <a:avLst/>
          </a:prstGeom>
          <a:noFill/>
        </p:spPr>
        <p:txBody>
          <a:bodyPr wrap="square" rtlCol="0">
            <a:spAutoFit/>
          </a:bodyPr>
          <a:lstStyle/>
          <a:p>
            <a:pPr algn="ctr"/>
            <a:r>
              <a:rPr lang="en-US" sz="2400" b="1" u="sng" dirty="0">
                <a:solidFill>
                  <a:srgbClr val="0B36F9"/>
                </a:solidFill>
                <a:latin typeface="Verdana Pro" panose="020B0604030504040204" pitchFamily="34" charset="0"/>
              </a:rPr>
              <a:t>Digital</a:t>
            </a:r>
          </a:p>
          <a:p>
            <a:pPr algn="ctr"/>
            <a:endParaRPr lang="en-US" sz="800" b="1" u="sng" dirty="0">
              <a:solidFill>
                <a:srgbClr val="0B36F9"/>
              </a:solidFill>
              <a:latin typeface="Verdana Pro" panose="020B0604030504040204" pitchFamily="34" charset="0"/>
            </a:endParaRPr>
          </a:p>
          <a:p>
            <a:pPr marL="342900" indent="-342900">
              <a:buFont typeface="Arial" panose="020B0604020202020204" pitchFamily="34" charset="0"/>
              <a:buChar char="•"/>
            </a:pPr>
            <a:r>
              <a:rPr lang="en-US" sz="2000" dirty="0">
                <a:latin typeface="Verdana Pro" panose="020B0604030504040204" pitchFamily="34" charset="0"/>
              </a:rPr>
              <a:t>Website</a:t>
            </a:r>
          </a:p>
          <a:p>
            <a:pPr marL="800100" lvl="1" indent="-342900">
              <a:buFont typeface="Arial" panose="020B0604020202020204" pitchFamily="34" charset="0"/>
              <a:buChar char="•"/>
            </a:pPr>
            <a:r>
              <a:rPr lang="en-US" dirty="0">
                <a:latin typeface="Verdana Pro" panose="020B0604030504040204" pitchFamily="34" charset="0"/>
              </a:rPr>
              <a:t>Design</a:t>
            </a:r>
          </a:p>
          <a:p>
            <a:pPr lvl="1"/>
            <a:r>
              <a:rPr lang="en-US" sz="1000" dirty="0">
                <a:latin typeface="Verdana Pro" panose="020B0604030504040204" pitchFamily="34" charset="0"/>
              </a:rPr>
              <a:t> </a:t>
            </a:r>
          </a:p>
          <a:p>
            <a:pPr marL="342900" indent="-342900">
              <a:buFont typeface="Arial" panose="020B0604020202020204" pitchFamily="34" charset="0"/>
              <a:buChar char="•"/>
            </a:pPr>
            <a:r>
              <a:rPr lang="en-US" sz="2000" dirty="0">
                <a:latin typeface="Verdana Pro" panose="020B0604030504040204" pitchFamily="34" charset="0"/>
              </a:rPr>
              <a:t>Social Media</a:t>
            </a:r>
          </a:p>
          <a:p>
            <a:pPr marL="800100" lvl="1" indent="-342900">
              <a:buFont typeface="Arial" panose="020B0604020202020204" pitchFamily="34" charset="0"/>
              <a:buChar char="•"/>
            </a:pPr>
            <a:r>
              <a:rPr lang="en-US" dirty="0">
                <a:latin typeface="Verdana Pro" panose="020B0604030504040204" pitchFamily="34" charset="0"/>
              </a:rPr>
              <a:t>Campaigns</a:t>
            </a:r>
          </a:p>
          <a:p>
            <a:pPr marL="800100" lvl="1" indent="-342900">
              <a:buFont typeface="Arial" panose="020B0604020202020204" pitchFamily="34" charset="0"/>
              <a:buChar char="•"/>
            </a:pPr>
            <a:r>
              <a:rPr lang="en-US" dirty="0">
                <a:latin typeface="Verdana Pro" panose="020B0604030504040204" pitchFamily="34" charset="0"/>
              </a:rPr>
              <a:t>Analytics</a:t>
            </a:r>
          </a:p>
          <a:p>
            <a:pPr lvl="1"/>
            <a:endParaRPr lang="en-US" sz="1000" dirty="0">
              <a:latin typeface="Verdana Pro" panose="020B0604030504040204" pitchFamily="34" charset="0"/>
            </a:endParaRPr>
          </a:p>
          <a:p>
            <a:pPr marL="342900" indent="-342900">
              <a:buFont typeface="Arial" panose="020B0604020202020204" pitchFamily="34" charset="0"/>
              <a:buChar char="•"/>
            </a:pPr>
            <a:r>
              <a:rPr lang="en-US" sz="2000" dirty="0">
                <a:latin typeface="Verdana Pro" panose="020B0604030504040204" pitchFamily="34" charset="0"/>
              </a:rPr>
              <a:t>Amazon</a:t>
            </a:r>
          </a:p>
          <a:p>
            <a:pPr marL="800100" lvl="1" indent="-342900">
              <a:buFont typeface="Arial" panose="020B0604020202020204" pitchFamily="34" charset="0"/>
              <a:buChar char="•"/>
            </a:pPr>
            <a:r>
              <a:rPr lang="en-US" dirty="0">
                <a:latin typeface="Verdana Pro" panose="020B0604030504040204" pitchFamily="34" charset="0"/>
              </a:rPr>
              <a:t>Search</a:t>
            </a:r>
          </a:p>
          <a:p>
            <a:pPr marL="342900" indent="-342900">
              <a:buFont typeface="Arial" panose="020B0604020202020204" pitchFamily="34" charset="0"/>
              <a:buChar char="•"/>
            </a:pPr>
            <a:endParaRPr lang="en-US" sz="2400" dirty="0">
              <a:latin typeface="Verdana Pro" panose="020B0604030504040204" pitchFamily="34" charset="0"/>
            </a:endParaRPr>
          </a:p>
          <a:p>
            <a:pPr marL="800100" lvl="1" indent="-342900">
              <a:buFont typeface="Arial" panose="020B0604020202020204" pitchFamily="34" charset="0"/>
              <a:buChar char="•"/>
            </a:pPr>
            <a:endParaRPr lang="en-US" sz="2400" dirty="0">
              <a:latin typeface="Verdana Pro" panose="020B0604030504040204" pitchFamily="34" charset="0"/>
            </a:endParaRPr>
          </a:p>
        </p:txBody>
      </p:sp>
      <p:sp>
        <p:nvSpPr>
          <p:cNvPr id="13" name="Rectangle 12">
            <a:extLst>
              <a:ext uri="{FF2B5EF4-FFF2-40B4-BE49-F238E27FC236}">
                <a16:creationId xmlns:a16="http://schemas.microsoft.com/office/drawing/2014/main" id="{0B6AEC5E-DC8E-4626-966D-F5D5C7EDEE74}"/>
              </a:ext>
            </a:extLst>
          </p:cNvPr>
          <p:cNvSpPr/>
          <p:nvPr/>
        </p:nvSpPr>
        <p:spPr>
          <a:xfrm>
            <a:off x="3273197" y="1818862"/>
            <a:ext cx="2719461" cy="4278094"/>
          </a:xfrm>
          <a:prstGeom prst="rect">
            <a:avLst/>
          </a:prstGeom>
          <a:noFill/>
          <a:ln w="38100">
            <a:solidFill>
              <a:srgbClr val="0B36F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725000A-E8BB-4FC9-A383-401818A39773}"/>
              </a:ext>
            </a:extLst>
          </p:cNvPr>
          <p:cNvSpPr txBox="1"/>
          <p:nvPr/>
        </p:nvSpPr>
        <p:spPr>
          <a:xfrm>
            <a:off x="6270222" y="1920386"/>
            <a:ext cx="2621358" cy="3016210"/>
          </a:xfrm>
          <a:prstGeom prst="rect">
            <a:avLst/>
          </a:prstGeom>
          <a:noFill/>
        </p:spPr>
        <p:txBody>
          <a:bodyPr wrap="square" rtlCol="0">
            <a:spAutoFit/>
          </a:bodyPr>
          <a:lstStyle/>
          <a:p>
            <a:pPr algn="ctr"/>
            <a:r>
              <a:rPr lang="en-US" sz="2400" b="1" u="sng" dirty="0">
                <a:solidFill>
                  <a:srgbClr val="0B36F9"/>
                </a:solidFill>
                <a:latin typeface="Verdana Pro" panose="020B0604030504040204" pitchFamily="34" charset="0"/>
              </a:rPr>
              <a:t>New Products</a:t>
            </a:r>
          </a:p>
          <a:p>
            <a:pPr algn="ctr"/>
            <a:endParaRPr lang="en-US" sz="800" b="1" u="sng" dirty="0">
              <a:solidFill>
                <a:srgbClr val="0B36F9"/>
              </a:solidFill>
              <a:latin typeface="Verdana Pro" panose="020B0604030504040204" pitchFamily="34" charset="0"/>
            </a:endParaRPr>
          </a:p>
          <a:p>
            <a:pPr marL="342900" indent="-342900">
              <a:buFont typeface="Arial" panose="020B0604020202020204" pitchFamily="34" charset="0"/>
              <a:buChar char="•"/>
            </a:pPr>
            <a:r>
              <a:rPr lang="en-US" sz="2000" dirty="0">
                <a:latin typeface="Verdana Pro" panose="020B0604030504040204" pitchFamily="34" charset="0"/>
              </a:rPr>
              <a:t>Consumer Insights</a:t>
            </a:r>
          </a:p>
          <a:p>
            <a:endParaRPr lang="en-US" sz="1000" dirty="0">
              <a:latin typeface="Verdana Pro" panose="020B0604030504040204" pitchFamily="34" charset="0"/>
            </a:endParaRPr>
          </a:p>
          <a:p>
            <a:pPr marL="342900" indent="-342900">
              <a:buFont typeface="Arial" panose="020B0604020202020204" pitchFamily="34" charset="0"/>
              <a:buChar char="•"/>
            </a:pPr>
            <a:r>
              <a:rPr lang="en-US" sz="2000" dirty="0">
                <a:latin typeface="Verdana Pro" panose="020B0604030504040204" pitchFamily="34" charset="0"/>
              </a:rPr>
              <a:t>Targeting two new products for 2021</a:t>
            </a:r>
          </a:p>
          <a:p>
            <a:pPr marL="342900" indent="-342900">
              <a:buFont typeface="Arial" panose="020B0604020202020204" pitchFamily="34" charset="0"/>
              <a:buChar char="•"/>
            </a:pPr>
            <a:endParaRPr lang="en-US" sz="2400" dirty="0">
              <a:latin typeface="Verdana Pro" panose="020B0604030504040204" pitchFamily="34" charset="0"/>
            </a:endParaRPr>
          </a:p>
          <a:p>
            <a:pPr marL="800100" lvl="1" indent="-342900">
              <a:buFont typeface="Arial" panose="020B0604020202020204" pitchFamily="34" charset="0"/>
              <a:buChar char="•"/>
            </a:pPr>
            <a:endParaRPr lang="en-US" sz="2400" dirty="0">
              <a:latin typeface="Verdana Pro" panose="020B0604030504040204" pitchFamily="34" charset="0"/>
            </a:endParaRPr>
          </a:p>
        </p:txBody>
      </p:sp>
      <p:sp>
        <p:nvSpPr>
          <p:cNvPr id="19" name="TextBox 18">
            <a:extLst>
              <a:ext uri="{FF2B5EF4-FFF2-40B4-BE49-F238E27FC236}">
                <a16:creationId xmlns:a16="http://schemas.microsoft.com/office/drawing/2014/main" id="{16AE620C-E48E-4E80-AF23-E6AE1973F398}"/>
              </a:ext>
            </a:extLst>
          </p:cNvPr>
          <p:cNvSpPr txBox="1"/>
          <p:nvPr/>
        </p:nvSpPr>
        <p:spPr>
          <a:xfrm>
            <a:off x="9268046" y="1866635"/>
            <a:ext cx="2603503" cy="3477875"/>
          </a:xfrm>
          <a:prstGeom prst="rect">
            <a:avLst/>
          </a:prstGeom>
          <a:noFill/>
        </p:spPr>
        <p:txBody>
          <a:bodyPr wrap="square" rtlCol="0">
            <a:spAutoFit/>
          </a:bodyPr>
          <a:lstStyle/>
          <a:p>
            <a:pPr algn="ctr"/>
            <a:r>
              <a:rPr lang="en-US" sz="2400" b="1" u="sng" dirty="0">
                <a:solidFill>
                  <a:srgbClr val="0B36F9"/>
                </a:solidFill>
                <a:latin typeface="Verdana Pro" panose="020B0604030504040204" pitchFamily="34" charset="0"/>
              </a:rPr>
              <a:t>Financial</a:t>
            </a:r>
          </a:p>
          <a:p>
            <a:endParaRPr lang="en-US" sz="1000" dirty="0">
              <a:latin typeface="Verdana Pro" panose="020B0604030504040204" pitchFamily="34" charset="0"/>
            </a:endParaRPr>
          </a:p>
          <a:p>
            <a:pPr marL="342900" indent="-342900">
              <a:buFont typeface="Arial" panose="020B0604020202020204" pitchFamily="34" charset="0"/>
              <a:buChar char="•"/>
            </a:pPr>
            <a:r>
              <a:rPr lang="en-US" sz="2000" dirty="0">
                <a:latin typeface="Verdana Pro" panose="020B0604030504040204" pitchFamily="34" charset="0"/>
              </a:rPr>
              <a:t>Focus on Manufacturing Efficiency Improvement</a:t>
            </a:r>
          </a:p>
          <a:p>
            <a:endParaRPr lang="en-US" sz="800" dirty="0">
              <a:latin typeface="Verdana Pro" panose="020B0604030504040204" pitchFamily="34" charset="0"/>
            </a:endParaRPr>
          </a:p>
          <a:p>
            <a:endParaRPr lang="en-US" sz="1000" dirty="0">
              <a:latin typeface="Verdana Pro" panose="020B0604030504040204" pitchFamily="34" charset="0"/>
            </a:endParaRPr>
          </a:p>
          <a:p>
            <a:pPr marL="342900" indent="-342900">
              <a:buFont typeface="Arial" panose="020B0604020202020204" pitchFamily="34" charset="0"/>
              <a:buChar char="•"/>
            </a:pPr>
            <a:r>
              <a:rPr lang="en-US" sz="2000" dirty="0">
                <a:latin typeface="Verdana Pro" panose="020B0604030504040204" pitchFamily="34" charset="0"/>
              </a:rPr>
              <a:t>EBITDA target 15% minimum</a:t>
            </a:r>
          </a:p>
          <a:p>
            <a:pPr marL="342900" indent="-342900">
              <a:buFont typeface="Arial" panose="020B0604020202020204" pitchFamily="34" charset="0"/>
              <a:buChar char="•"/>
            </a:pPr>
            <a:endParaRPr lang="en-US" sz="2400" dirty="0">
              <a:latin typeface="Verdana Pro" panose="020B0604030504040204" pitchFamily="34" charset="0"/>
            </a:endParaRPr>
          </a:p>
          <a:p>
            <a:pPr marL="800100" lvl="1" indent="-342900">
              <a:buFont typeface="Arial" panose="020B0604020202020204" pitchFamily="34" charset="0"/>
              <a:buChar char="•"/>
            </a:pPr>
            <a:endParaRPr lang="en-US" sz="2400" dirty="0">
              <a:latin typeface="Verdana Pro" panose="020B0604030504040204" pitchFamily="34" charset="0"/>
            </a:endParaRPr>
          </a:p>
        </p:txBody>
      </p:sp>
      <p:sp>
        <p:nvSpPr>
          <p:cNvPr id="23" name="Rectangle 22">
            <a:extLst>
              <a:ext uri="{FF2B5EF4-FFF2-40B4-BE49-F238E27FC236}">
                <a16:creationId xmlns:a16="http://schemas.microsoft.com/office/drawing/2014/main" id="{C33BEE70-FAEE-4321-9A1C-115900988DE7}"/>
              </a:ext>
            </a:extLst>
          </p:cNvPr>
          <p:cNvSpPr/>
          <p:nvPr/>
        </p:nvSpPr>
        <p:spPr>
          <a:xfrm>
            <a:off x="320451" y="1818862"/>
            <a:ext cx="2719461" cy="4278094"/>
          </a:xfrm>
          <a:prstGeom prst="rect">
            <a:avLst/>
          </a:prstGeom>
          <a:noFill/>
          <a:ln w="38100">
            <a:solidFill>
              <a:srgbClr val="0B36F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D0D45E7-6253-4BEF-BD29-4BF11C0619EF}"/>
              </a:ext>
            </a:extLst>
          </p:cNvPr>
          <p:cNvSpPr/>
          <p:nvPr/>
        </p:nvSpPr>
        <p:spPr>
          <a:xfrm>
            <a:off x="6225943" y="1818862"/>
            <a:ext cx="2719461" cy="4278094"/>
          </a:xfrm>
          <a:prstGeom prst="rect">
            <a:avLst/>
          </a:prstGeom>
          <a:noFill/>
          <a:ln w="38100">
            <a:solidFill>
              <a:srgbClr val="0B36F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DF8891F-42D4-4F58-B9F0-A033376DA90E}"/>
              </a:ext>
            </a:extLst>
          </p:cNvPr>
          <p:cNvSpPr/>
          <p:nvPr/>
        </p:nvSpPr>
        <p:spPr>
          <a:xfrm>
            <a:off x="9178689" y="1818862"/>
            <a:ext cx="2719461" cy="4278094"/>
          </a:xfrm>
          <a:prstGeom prst="rect">
            <a:avLst/>
          </a:prstGeom>
          <a:noFill/>
          <a:ln w="38100">
            <a:solidFill>
              <a:srgbClr val="0B36F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946266-D4C1-4B06-A0F4-68F3C50DEE4A}"/>
              </a:ext>
            </a:extLst>
          </p:cNvPr>
          <p:cNvSpPr txBox="1"/>
          <p:nvPr/>
        </p:nvSpPr>
        <p:spPr>
          <a:xfrm>
            <a:off x="3273197" y="653147"/>
            <a:ext cx="8526850" cy="646331"/>
          </a:xfrm>
          <a:prstGeom prst="rect">
            <a:avLst/>
          </a:prstGeom>
          <a:noFill/>
        </p:spPr>
        <p:txBody>
          <a:bodyPr wrap="square">
            <a:spAutoFit/>
          </a:bodyPr>
          <a:lstStyle/>
          <a:p>
            <a:r>
              <a:rPr lang="en-US" sz="3600" dirty="0">
                <a:solidFill>
                  <a:srgbClr val="0B36F9"/>
                </a:solidFill>
                <a:latin typeface="Verdana Pro" panose="020B0604030504040204" pitchFamily="34" charset="0"/>
              </a:rPr>
              <a:t>Growth </a:t>
            </a:r>
            <a:r>
              <a:rPr lang="en-US" sz="3600" i="1" dirty="0">
                <a:solidFill>
                  <a:srgbClr val="0B36F9"/>
                </a:solidFill>
                <a:latin typeface="Verdana Pro" panose="020B0604030504040204" pitchFamily="34" charset="0"/>
              </a:rPr>
              <a:t>with</a:t>
            </a:r>
            <a:r>
              <a:rPr lang="en-US" sz="3600" dirty="0">
                <a:solidFill>
                  <a:srgbClr val="0B36F9"/>
                </a:solidFill>
                <a:latin typeface="Verdana Pro" panose="020B0604030504040204" pitchFamily="34" charset="0"/>
              </a:rPr>
              <a:t> Financial Improvement</a:t>
            </a:r>
            <a:endParaRPr lang="en-US" sz="3600" dirty="0"/>
          </a:p>
        </p:txBody>
      </p:sp>
    </p:spTree>
    <p:extLst>
      <p:ext uri="{BB962C8B-B14F-4D97-AF65-F5344CB8AC3E}">
        <p14:creationId xmlns:p14="http://schemas.microsoft.com/office/powerpoint/2010/main" val="353554834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1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1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5" grpId="0"/>
      <p:bldP spid="19" grpId="0"/>
      <p:bldP spid="23" grpId="0" animBg="1"/>
      <p:bldP spid="25" grpId="0" animBg="1"/>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DFE752-CD3E-ED43-AB5E-AA50065744DE}"/>
              </a:ext>
            </a:extLst>
          </p:cNvPr>
          <p:cNvSpPr>
            <a:spLocks noGrp="1"/>
          </p:cNvSpPr>
          <p:nvPr>
            <p:ph idx="1"/>
          </p:nvPr>
        </p:nvSpPr>
        <p:spPr>
          <a:xfrm>
            <a:off x="838200" y="1253331"/>
            <a:ext cx="10515600" cy="4351338"/>
          </a:xfrm>
        </p:spPr>
        <p:txBody>
          <a:bodyPr anchor="ctr">
            <a:normAutofit/>
          </a:bodyPr>
          <a:lstStyle/>
          <a:p>
            <a:pPr marL="0" indent="0" algn="ctr">
              <a:buNone/>
            </a:pPr>
            <a:r>
              <a:rPr lang="en-US" sz="7200" dirty="0">
                <a:solidFill>
                  <a:srgbClr val="0B36F9"/>
                </a:solidFill>
                <a:latin typeface="Verdana Pro" panose="020B0604030504040204" pitchFamily="34" charset="0"/>
              </a:rPr>
              <a:t>Attractive Financial Characteristics</a:t>
            </a:r>
          </a:p>
        </p:txBody>
      </p:sp>
    </p:spTree>
    <p:extLst>
      <p:ext uri="{BB962C8B-B14F-4D97-AF65-F5344CB8AC3E}">
        <p14:creationId xmlns:p14="http://schemas.microsoft.com/office/powerpoint/2010/main" val="257003962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1886-3C41-5A49-BFEA-6D01618B5B53}"/>
              </a:ext>
            </a:extLst>
          </p:cNvPr>
          <p:cNvSpPr>
            <a:spLocks noGrp="1"/>
          </p:cNvSpPr>
          <p:nvPr>
            <p:ph type="title"/>
          </p:nvPr>
        </p:nvSpPr>
        <p:spPr>
          <a:xfrm>
            <a:off x="3481918" y="365126"/>
            <a:ext cx="8551332" cy="1296458"/>
          </a:xfrm>
        </p:spPr>
        <p:txBody>
          <a:bodyPr>
            <a:noAutofit/>
          </a:bodyPr>
          <a:lstStyle/>
          <a:p>
            <a:r>
              <a:rPr lang="en-US" sz="3600" b="1" dirty="0">
                <a:solidFill>
                  <a:srgbClr val="0B36F9"/>
                </a:solidFill>
                <a:latin typeface="Verdana Pro" panose="020F0502020204030204" pitchFamily="34" charset="0"/>
              </a:rPr>
              <a:t>Investment Thesis</a:t>
            </a:r>
          </a:p>
        </p:txBody>
      </p:sp>
      <p:sp>
        <p:nvSpPr>
          <p:cNvPr id="3" name="Content Placeholder 2">
            <a:extLst>
              <a:ext uri="{FF2B5EF4-FFF2-40B4-BE49-F238E27FC236}">
                <a16:creationId xmlns:a16="http://schemas.microsoft.com/office/drawing/2014/main" id="{0A90FD7A-A85F-4C45-9B7F-80C0DD272C43}"/>
              </a:ext>
            </a:extLst>
          </p:cNvPr>
          <p:cNvSpPr>
            <a:spLocks noGrp="1"/>
          </p:cNvSpPr>
          <p:nvPr>
            <p:ph idx="1"/>
          </p:nvPr>
        </p:nvSpPr>
        <p:spPr>
          <a:xfrm>
            <a:off x="751417" y="1913994"/>
            <a:ext cx="9405306" cy="4351338"/>
          </a:xfrm>
        </p:spPr>
        <p:txBody>
          <a:bodyPr anchor="t">
            <a:normAutofit fontScale="70000" lnSpcReduction="20000"/>
          </a:bodyPr>
          <a:lstStyle/>
          <a:p>
            <a:pPr marL="0" indent="0">
              <a:buNone/>
            </a:pPr>
            <a:endParaRPr lang="en-US" sz="1400" dirty="0"/>
          </a:p>
          <a:p>
            <a:pPr lvl="1">
              <a:lnSpc>
                <a:spcPct val="150000"/>
              </a:lnSpc>
            </a:pPr>
            <a:r>
              <a:rPr lang="en-US" sz="3200" dirty="0">
                <a:latin typeface="Verdana Pro" panose="020B0604030504040204" pitchFamily="34" charset="0"/>
              </a:rPr>
              <a:t>Market leader in Brand Awareness</a:t>
            </a:r>
          </a:p>
          <a:p>
            <a:pPr lvl="1">
              <a:lnSpc>
                <a:spcPct val="150000"/>
              </a:lnSpc>
            </a:pPr>
            <a:r>
              <a:rPr lang="en-US" sz="3200" dirty="0">
                <a:latin typeface="Verdana Pro" panose="020B0604030504040204" pitchFamily="34" charset="0"/>
              </a:rPr>
              <a:t>Favorable Climate for Non-Lethal Personal Safety and Security Product</a:t>
            </a:r>
          </a:p>
          <a:p>
            <a:pPr lvl="1">
              <a:lnSpc>
                <a:spcPct val="150000"/>
              </a:lnSpc>
            </a:pPr>
            <a:r>
              <a:rPr lang="en-US" sz="3200" dirty="0">
                <a:latin typeface="Verdana Pro" panose="020B0604030504040204" pitchFamily="34" charset="0"/>
              </a:rPr>
              <a:t>Conservative balance sheet, low capital intensity, access to capital markets</a:t>
            </a:r>
          </a:p>
          <a:p>
            <a:pPr lvl="1">
              <a:lnSpc>
                <a:spcPct val="150000"/>
              </a:lnSpc>
            </a:pPr>
            <a:r>
              <a:rPr lang="en-US" sz="3200" dirty="0">
                <a:latin typeface="Verdana Pro" panose="020B0604030504040204" pitchFamily="34" charset="0"/>
              </a:rPr>
              <a:t>Lowered break-even point allowing future revenue increases to fall to bottom line</a:t>
            </a:r>
          </a:p>
          <a:p>
            <a:pPr lvl="1">
              <a:lnSpc>
                <a:spcPct val="150000"/>
              </a:lnSpc>
            </a:pPr>
            <a:r>
              <a:rPr lang="en-US" sz="3200" dirty="0">
                <a:latin typeface="Verdana Pro" panose="020B0604030504040204" pitchFamily="34" charset="0"/>
              </a:rPr>
              <a:t>Transparency in governance and public reporting</a:t>
            </a:r>
          </a:p>
          <a:p>
            <a:pPr lvl="1">
              <a:lnSpc>
                <a:spcPct val="150000"/>
              </a:lnSpc>
            </a:pPr>
            <a:endParaRPr lang="en-US" sz="3200" dirty="0">
              <a:latin typeface="Verdana Pro" panose="020B0604030504040204" pitchFamily="34" charset="0"/>
            </a:endParaRPr>
          </a:p>
          <a:p>
            <a:pPr lvl="1">
              <a:lnSpc>
                <a:spcPct val="150000"/>
              </a:lnSpc>
            </a:pPr>
            <a:endParaRPr lang="en-US" sz="3200" dirty="0">
              <a:latin typeface="Verdana Pro" panose="020B0604030504040204" pitchFamily="34" charset="0"/>
            </a:endParaRPr>
          </a:p>
          <a:p>
            <a:pPr lvl="1">
              <a:lnSpc>
                <a:spcPct val="150000"/>
              </a:lnSpc>
            </a:pPr>
            <a:endParaRPr lang="en-US" sz="3200" dirty="0">
              <a:latin typeface="Verdana Pro" panose="020B0604030504040204" pitchFamily="34" charset="0"/>
            </a:endParaRPr>
          </a:p>
          <a:p>
            <a:pPr marL="0" indent="0">
              <a:lnSpc>
                <a:spcPct val="150000"/>
              </a:lnSpc>
              <a:buNone/>
            </a:pPr>
            <a:endParaRPr lang="en-US" sz="4400" strike="sngStrike" dirty="0">
              <a:solidFill>
                <a:srgbClr val="FF0000"/>
              </a:solidFill>
              <a:latin typeface="Verdana Pro" panose="020B0604030504040204" pitchFamily="34" charset="0"/>
            </a:endParaRPr>
          </a:p>
          <a:p>
            <a:pPr marL="0" indent="0" algn="ctr">
              <a:buNone/>
            </a:pPr>
            <a:endParaRPr lang="en-US" sz="4000" b="1" dirty="0">
              <a:solidFill>
                <a:srgbClr val="0B36F9"/>
              </a:solidFill>
              <a:latin typeface="Verdana Pro" panose="020B0604030504040204" pitchFamily="34" charset="0"/>
            </a:endParaRPr>
          </a:p>
          <a:p>
            <a:pPr marL="0" indent="0">
              <a:buNone/>
            </a:pPr>
            <a:endParaRPr lang="en-US" sz="4000" b="1" dirty="0">
              <a:solidFill>
                <a:srgbClr val="0B36F9"/>
              </a:solidFill>
            </a:endParaRPr>
          </a:p>
        </p:txBody>
      </p:sp>
      <p:pic>
        <p:nvPicPr>
          <p:cNvPr id="6" name="Picture 5">
            <a:extLst>
              <a:ext uri="{FF2B5EF4-FFF2-40B4-BE49-F238E27FC236}">
                <a16:creationId xmlns:a16="http://schemas.microsoft.com/office/drawing/2014/main" id="{ADE280D4-4FA1-5A47-A78D-614E6003BF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592668"/>
            <a:ext cx="1998133" cy="767291"/>
          </a:xfrm>
          <a:prstGeom prst="rect">
            <a:avLst/>
          </a:prstGeom>
          <a:noFill/>
          <a:ln>
            <a:noFill/>
          </a:ln>
        </p:spPr>
      </p:pic>
    </p:spTree>
    <p:extLst>
      <p:ext uri="{BB962C8B-B14F-4D97-AF65-F5344CB8AC3E}">
        <p14:creationId xmlns:p14="http://schemas.microsoft.com/office/powerpoint/2010/main" val="55093647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24749" y="560469"/>
            <a:ext cx="8268928" cy="851153"/>
          </a:xfrm>
        </p:spPr>
        <p:txBody>
          <a:bodyPr>
            <a:noAutofit/>
          </a:bodyPr>
          <a:lstStyle/>
          <a:p>
            <a:r>
              <a:rPr lang="en-US" sz="3600" b="1" i="1" cap="small" dirty="0">
                <a:solidFill>
                  <a:srgbClr val="0B36F9"/>
                </a:solidFill>
                <a:latin typeface="Verdana Pro" panose="020F0502020204030204" pitchFamily="34" charset="0"/>
                <a:cs typeface="Times New Roman" panose="02020603050405020304" pitchFamily="18" charset="0"/>
              </a:rPr>
              <a:t>Conservative Capital Structure</a:t>
            </a:r>
            <a:endParaRPr lang="en-US" sz="3600" b="1" i="1" cap="small" dirty="0">
              <a:latin typeface="+mn-lt"/>
              <a:cs typeface="Times New Roman" panose="02020603050405020304" pitchFamily="18" charset="0"/>
            </a:endParaRPr>
          </a:p>
        </p:txBody>
      </p:sp>
      <p:sp>
        <p:nvSpPr>
          <p:cNvPr id="10" name="Slide Number Placeholder 9"/>
          <p:cNvSpPr>
            <a:spLocks noGrp="1"/>
          </p:cNvSpPr>
          <p:nvPr>
            <p:ph type="sldNum" sz="quarter" idx="12"/>
          </p:nvPr>
        </p:nvSpPr>
        <p:spPr/>
        <p:txBody>
          <a:bodyPr/>
          <a:lstStyle/>
          <a:p>
            <a:fld id="{8A14FC39-4B3D-411F-8C99-E3300F671729}" type="slidenum">
              <a:rPr lang="en-US" smtClean="0"/>
              <a:pPr/>
              <a:t>24</a:t>
            </a:fld>
            <a:endParaRPr lang="en-US" dirty="0"/>
          </a:p>
        </p:txBody>
      </p:sp>
      <p:sp>
        <p:nvSpPr>
          <p:cNvPr id="8" name="Date Placeholder 7"/>
          <p:cNvSpPr>
            <a:spLocks noGrp="1"/>
          </p:cNvSpPr>
          <p:nvPr>
            <p:ph type="dt" sz="half" idx="10"/>
          </p:nvPr>
        </p:nvSpPr>
        <p:spPr/>
        <p:txBody>
          <a:bodyPr/>
          <a:lstStyle/>
          <a:p>
            <a:fld id="{35ABD8BF-1AD4-4D85-8F04-38C6A60725CC}" type="datetime1">
              <a:rPr lang="en-US" smtClean="0"/>
              <a:pPr/>
              <a:t>11/16/20</a:t>
            </a:fld>
            <a:endParaRPr lang="en-US" dirty="0"/>
          </a:p>
        </p:txBody>
      </p:sp>
      <p:sp>
        <p:nvSpPr>
          <p:cNvPr id="3" name="Rectangle 2">
            <a:extLst>
              <a:ext uri="{FF2B5EF4-FFF2-40B4-BE49-F238E27FC236}">
                <a16:creationId xmlns:a16="http://schemas.microsoft.com/office/drawing/2014/main" id="{AF423B6D-06EC-44E8-9188-B061D108B91F}"/>
              </a:ext>
            </a:extLst>
          </p:cNvPr>
          <p:cNvSpPr/>
          <p:nvPr/>
        </p:nvSpPr>
        <p:spPr>
          <a:xfrm>
            <a:off x="2372412" y="1517719"/>
            <a:ext cx="7533588" cy="5016758"/>
          </a:xfrm>
          <a:prstGeom prst="rect">
            <a:avLst/>
          </a:prstGeom>
        </p:spPr>
        <p:txBody>
          <a:bodyPr wrap="square">
            <a:spAutoFit/>
          </a:bodyPr>
          <a:lstStyle/>
          <a:p>
            <a:endParaRPr lang="en-US" sz="1400" dirty="0">
              <a:solidFill>
                <a:srgbClr val="424242"/>
              </a:solidFill>
              <a:latin typeface="&amp;quot"/>
            </a:endParaRPr>
          </a:p>
          <a:p>
            <a:endParaRPr lang="en-US" sz="1400" dirty="0">
              <a:solidFill>
                <a:srgbClr val="424242"/>
              </a:solidFill>
              <a:latin typeface="&amp;quot"/>
            </a:endParaRPr>
          </a:p>
          <a:p>
            <a:r>
              <a:rPr lang="en-US" dirty="0">
                <a:solidFill>
                  <a:srgbClr val="424242"/>
                </a:solidFill>
                <a:latin typeface="&amp;quot"/>
              </a:rPr>
              <a:t> </a:t>
            </a:r>
          </a:p>
          <a:p>
            <a:r>
              <a:rPr lang="en-US" sz="2000" dirty="0">
                <a:solidFill>
                  <a:srgbClr val="424242"/>
                </a:solidFill>
                <a:latin typeface="Verdana" panose="020B0604030504040204" pitchFamily="34" charset="0"/>
                <a:ea typeface="Verdana" panose="020B0604030504040204" pitchFamily="34" charset="0"/>
              </a:rPr>
              <a:t>As of September 30, 2020</a:t>
            </a:r>
          </a:p>
          <a:p>
            <a:endParaRPr lang="en-US" sz="2000" dirty="0">
              <a:solidFill>
                <a:srgbClr val="424242"/>
              </a:solidFill>
              <a:latin typeface="&amp;quot"/>
            </a:endParaRPr>
          </a:p>
          <a:p>
            <a:r>
              <a:rPr lang="en-US" sz="2000" u="sng" dirty="0">
                <a:solidFill>
                  <a:srgbClr val="424242"/>
                </a:solidFill>
                <a:latin typeface="&amp;quot"/>
              </a:rPr>
              <a:t>Short-Term Debt (less than 1 year)</a:t>
            </a:r>
          </a:p>
          <a:p>
            <a:r>
              <a:rPr lang="en-US" sz="2000" dirty="0">
                <a:solidFill>
                  <a:srgbClr val="424242"/>
                </a:solidFill>
                <a:latin typeface="&amp;quot"/>
              </a:rPr>
              <a:t>$223 Term Debt</a:t>
            </a:r>
          </a:p>
          <a:p>
            <a:r>
              <a:rPr lang="en-US" sz="2000" dirty="0">
                <a:solidFill>
                  <a:srgbClr val="424242"/>
                </a:solidFill>
                <a:latin typeface="&amp;quot"/>
              </a:rPr>
              <a:t>$379 PPP Loan</a:t>
            </a:r>
          </a:p>
          <a:p>
            <a:endParaRPr lang="en-US" sz="2000" dirty="0">
              <a:solidFill>
                <a:srgbClr val="424242"/>
              </a:solidFill>
              <a:latin typeface="&amp;quot"/>
            </a:endParaRPr>
          </a:p>
          <a:p>
            <a:r>
              <a:rPr lang="en-US" sz="2000" u="sng" dirty="0">
                <a:solidFill>
                  <a:srgbClr val="424242"/>
                </a:solidFill>
                <a:latin typeface="&amp;quot"/>
              </a:rPr>
              <a:t>Long-Term Debt (over 1 year)</a:t>
            </a:r>
          </a:p>
          <a:p>
            <a:r>
              <a:rPr lang="en-US" sz="2000" dirty="0">
                <a:solidFill>
                  <a:srgbClr val="424242"/>
                </a:solidFill>
                <a:latin typeface="&amp;quot"/>
              </a:rPr>
              <a:t>$116 Term Debt</a:t>
            </a:r>
          </a:p>
          <a:p>
            <a:r>
              <a:rPr lang="en-US" sz="2000" dirty="0">
                <a:solidFill>
                  <a:srgbClr val="424242"/>
                </a:solidFill>
                <a:latin typeface="&amp;quot"/>
              </a:rPr>
              <a:t>$243 PPP Loan</a:t>
            </a:r>
          </a:p>
          <a:p>
            <a:endParaRPr lang="en-US" sz="2000" dirty="0">
              <a:solidFill>
                <a:srgbClr val="424242"/>
              </a:solidFill>
              <a:latin typeface="&amp;quot"/>
            </a:endParaRPr>
          </a:p>
          <a:p>
            <a:endParaRPr lang="en-US" sz="2000" dirty="0">
              <a:solidFill>
                <a:srgbClr val="424242"/>
              </a:solidFill>
              <a:latin typeface="&amp;quot"/>
            </a:endParaRPr>
          </a:p>
          <a:p>
            <a:r>
              <a:rPr lang="en-US" sz="2000" dirty="0">
                <a:solidFill>
                  <a:srgbClr val="424242"/>
                </a:solidFill>
                <a:latin typeface="&amp;quot"/>
              </a:rPr>
              <a:t>Total short term and LT debt = $961</a:t>
            </a:r>
          </a:p>
          <a:p>
            <a:r>
              <a:rPr lang="en-US" sz="2000" dirty="0">
                <a:solidFill>
                  <a:srgbClr val="424242"/>
                </a:solidFill>
                <a:latin typeface="&amp;quot"/>
              </a:rPr>
              <a:t>Cash on hand  $549 </a:t>
            </a:r>
          </a:p>
          <a:p>
            <a:r>
              <a:rPr lang="en-US" sz="1400" dirty="0">
                <a:solidFill>
                  <a:srgbClr val="424242"/>
                </a:solidFill>
                <a:latin typeface="&amp;quot"/>
              </a:rPr>
              <a:t> </a:t>
            </a:r>
          </a:p>
        </p:txBody>
      </p:sp>
      <p:sp>
        <p:nvSpPr>
          <p:cNvPr id="4" name="TextBox 3">
            <a:extLst>
              <a:ext uri="{FF2B5EF4-FFF2-40B4-BE49-F238E27FC236}">
                <a16:creationId xmlns:a16="http://schemas.microsoft.com/office/drawing/2014/main" id="{6240D70C-7FCD-4755-9804-DBF5D564F490}"/>
              </a:ext>
            </a:extLst>
          </p:cNvPr>
          <p:cNvSpPr txBox="1"/>
          <p:nvPr/>
        </p:nvSpPr>
        <p:spPr>
          <a:xfrm>
            <a:off x="7251569" y="2222089"/>
            <a:ext cx="2630130" cy="923330"/>
          </a:xfrm>
          <a:prstGeom prst="rect">
            <a:avLst/>
          </a:prstGeom>
          <a:noFill/>
          <a:ln w="22225">
            <a:solidFill>
              <a:srgbClr val="FF0000"/>
            </a:solidFill>
          </a:ln>
        </p:spPr>
        <p:txBody>
          <a:bodyPr wrap="square" rtlCol="0">
            <a:spAutoFit/>
          </a:bodyPr>
          <a:lstStyle/>
          <a:p>
            <a:r>
              <a:rPr lang="en-US" dirty="0"/>
              <a:t>Interest rates are fixed at 2-5% and are pre-payable without penalty</a:t>
            </a:r>
          </a:p>
        </p:txBody>
      </p:sp>
      <p:pic>
        <p:nvPicPr>
          <p:cNvPr id="2" name="Picture 1">
            <a:extLst>
              <a:ext uri="{FF2B5EF4-FFF2-40B4-BE49-F238E27FC236}">
                <a16:creationId xmlns:a16="http://schemas.microsoft.com/office/drawing/2014/main" id="{328B157E-0A62-4667-BDE6-7278709F99F2}"/>
              </a:ext>
            </a:extLst>
          </p:cNvPr>
          <p:cNvPicPr>
            <a:picLocks noChangeAspect="1"/>
          </p:cNvPicPr>
          <p:nvPr/>
        </p:nvPicPr>
        <p:blipFill>
          <a:blip r:embed="rId3"/>
          <a:stretch>
            <a:fillRect/>
          </a:stretch>
        </p:blipFill>
        <p:spPr>
          <a:xfrm>
            <a:off x="701740" y="408883"/>
            <a:ext cx="2602345" cy="1002739"/>
          </a:xfrm>
          <a:prstGeom prst="rect">
            <a:avLst/>
          </a:prstGeom>
        </p:spPr>
      </p:pic>
    </p:spTree>
    <p:extLst>
      <p:ext uri="{BB962C8B-B14F-4D97-AF65-F5344CB8AC3E}">
        <p14:creationId xmlns:p14="http://schemas.microsoft.com/office/powerpoint/2010/main" val="222363968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58938" y="349953"/>
            <a:ext cx="7833294" cy="851153"/>
          </a:xfrm>
        </p:spPr>
        <p:txBody>
          <a:bodyPr>
            <a:noAutofit/>
          </a:bodyPr>
          <a:lstStyle/>
          <a:p>
            <a:r>
              <a:rPr lang="en-US" sz="3200" b="1" i="1" cap="small" dirty="0">
                <a:solidFill>
                  <a:srgbClr val="0B36F9"/>
                </a:solidFill>
                <a:latin typeface="Verdana Pro" panose="020F0502020204030204" pitchFamily="34" charset="0"/>
                <a:cs typeface="Times New Roman" panose="02020603050405020304" pitchFamily="18" charset="0"/>
              </a:rPr>
              <a:t>Additional Investment Insights</a:t>
            </a:r>
            <a:endParaRPr lang="en-US" sz="3200" b="1" i="1" cap="small" dirty="0">
              <a:latin typeface="+mn-lt"/>
              <a:cs typeface="Times New Roman" panose="02020603050405020304" pitchFamily="18" charset="0"/>
            </a:endParaRPr>
          </a:p>
        </p:txBody>
      </p:sp>
      <p:sp>
        <p:nvSpPr>
          <p:cNvPr id="10" name="Slide Number Placeholder 9"/>
          <p:cNvSpPr>
            <a:spLocks noGrp="1"/>
          </p:cNvSpPr>
          <p:nvPr>
            <p:ph type="sldNum" sz="quarter" idx="12"/>
          </p:nvPr>
        </p:nvSpPr>
        <p:spPr/>
        <p:txBody>
          <a:bodyPr/>
          <a:lstStyle/>
          <a:p>
            <a:fld id="{8A14FC39-4B3D-411F-8C99-E3300F671729}" type="slidenum">
              <a:rPr lang="en-US" smtClean="0"/>
              <a:pPr/>
              <a:t>25</a:t>
            </a:fld>
            <a:endParaRPr lang="en-US" dirty="0"/>
          </a:p>
        </p:txBody>
      </p:sp>
      <p:sp>
        <p:nvSpPr>
          <p:cNvPr id="8" name="Date Placeholder 7"/>
          <p:cNvSpPr>
            <a:spLocks noGrp="1"/>
          </p:cNvSpPr>
          <p:nvPr>
            <p:ph type="dt" sz="half" idx="10"/>
          </p:nvPr>
        </p:nvSpPr>
        <p:spPr/>
        <p:txBody>
          <a:bodyPr/>
          <a:lstStyle/>
          <a:p>
            <a:fld id="{35ABD8BF-1AD4-4D85-8F04-38C6A60725CC}" type="datetime1">
              <a:rPr lang="en-US" smtClean="0"/>
              <a:pPr/>
              <a:t>11/16/20</a:t>
            </a:fld>
            <a:endParaRPr lang="en-US" dirty="0"/>
          </a:p>
        </p:txBody>
      </p:sp>
      <p:sp>
        <p:nvSpPr>
          <p:cNvPr id="3" name="Rectangle 2">
            <a:extLst>
              <a:ext uri="{FF2B5EF4-FFF2-40B4-BE49-F238E27FC236}">
                <a16:creationId xmlns:a16="http://schemas.microsoft.com/office/drawing/2014/main" id="{AF423B6D-06EC-44E8-9188-B061D108B91F}"/>
              </a:ext>
            </a:extLst>
          </p:cNvPr>
          <p:cNvSpPr/>
          <p:nvPr/>
        </p:nvSpPr>
        <p:spPr>
          <a:xfrm>
            <a:off x="697149" y="1999500"/>
            <a:ext cx="10895083" cy="6340197"/>
          </a:xfrm>
          <a:prstGeom prst="rect">
            <a:avLst/>
          </a:prstGeom>
        </p:spPr>
        <p:txBody>
          <a:bodyPr wrap="square">
            <a:spAutoFit/>
          </a:bodyPr>
          <a:lstStyle/>
          <a:p>
            <a:pPr marL="285750" indent="-285750">
              <a:buFont typeface="Arial" panose="020B0604020202020204" pitchFamily="34" charset="0"/>
              <a:buChar char="•"/>
            </a:pPr>
            <a:r>
              <a:rPr lang="en-US" sz="2400" dirty="0">
                <a:latin typeface="&amp;quot"/>
              </a:rPr>
              <a:t>NOL Analysis:  Company has approximately $56M in tax NOL Carryovers, or $0.88 per share of (gross) NOL</a:t>
            </a:r>
          </a:p>
          <a:p>
            <a:endParaRPr lang="en-US" sz="2400" dirty="0">
              <a:latin typeface="&amp;quot"/>
            </a:endParaRPr>
          </a:p>
          <a:p>
            <a:pPr marL="285750" indent="-285750">
              <a:buFont typeface="Arial" panose="020B0604020202020204" pitchFamily="34" charset="0"/>
              <a:buChar char="•"/>
            </a:pPr>
            <a:r>
              <a:rPr lang="en-US" sz="2400" dirty="0">
                <a:latin typeface="&amp;quot"/>
              </a:rPr>
              <a:t>Less than $8M expiring by the end of 2022</a:t>
            </a:r>
          </a:p>
          <a:p>
            <a:pPr marL="285750" indent="-285750">
              <a:buFont typeface="Arial" panose="020B0604020202020204" pitchFamily="34" charset="0"/>
              <a:buChar char="•"/>
            </a:pPr>
            <a:endParaRPr lang="en-US" sz="2400" dirty="0">
              <a:latin typeface="&amp;quot"/>
            </a:endParaRPr>
          </a:p>
          <a:p>
            <a:pPr marL="285750" indent="-285750">
              <a:buFont typeface="Arial" panose="020B0604020202020204" pitchFamily="34" charset="0"/>
              <a:buChar char="•"/>
            </a:pPr>
            <a:r>
              <a:rPr lang="en-US" sz="2400" dirty="0">
                <a:latin typeface="&amp;quot"/>
              </a:rPr>
              <a:t>Additional opportunities to monetize NOL’s include licenses or royalties, strategic partnerships, or tax shield for acquisitions</a:t>
            </a:r>
          </a:p>
          <a:p>
            <a:pPr marL="285750" indent="-285750">
              <a:buFont typeface="Arial" panose="020B0604020202020204" pitchFamily="34" charset="0"/>
              <a:buChar char="•"/>
            </a:pPr>
            <a:endParaRPr lang="en-US" sz="2400" dirty="0">
              <a:latin typeface="&amp;quot"/>
            </a:endParaRPr>
          </a:p>
          <a:p>
            <a:pPr marL="285750" indent="-285750">
              <a:buFont typeface="Arial" panose="020B0604020202020204" pitchFamily="34" charset="0"/>
              <a:buChar char="•"/>
            </a:pPr>
            <a:r>
              <a:rPr lang="en-US" sz="2400" dirty="0">
                <a:latin typeface="&amp;quot"/>
              </a:rPr>
              <a:t>Mace follows transparent public reporting, and strong governance through a diverse, independent and annually-elected BOD</a:t>
            </a:r>
          </a:p>
          <a:p>
            <a:pPr marL="285750" indent="-285750">
              <a:buFont typeface="Arial" panose="020B0604020202020204" pitchFamily="34" charset="0"/>
              <a:buChar char="•"/>
            </a:pPr>
            <a:endParaRPr lang="en-US" sz="2000" dirty="0">
              <a:solidFill>
                <a:srgbClr val="424242"/>
              </a:solidFill>
              <a:latin typeface="&amp;quot"/>
            </a:endParaRPr>
          </a:p>
          <a:p>
            <a:pPr marL="285750" indent="-285750">
              <a:buFont typeface="Arial" panose="020B0604020202020204" pitchFamily="34" charset="0"/>
              <a:buChar char="•"/>
            </a:pPr>
            <a:endParaRPr lang="en-US" sz="2000" dirty="0">
              <a:solidFill>
                <a:srgbClr val="424242"/>
              </a:solidFill>
              <a:latin typeface="&amp;quot"/>
            </a:endParaRPr>
          </a:p>
          <a:p>
            <a:pPr marL="285750" indent="-285750">
              <a:buFont typeface="Arial" panose="020B0604020202020204" pitchFamily="34" charset="0"/>
              <a:buChar char="•"/>
            </a:pPr>
            <a:endParaRPr lang="en-US" sz="1400" dirty="0">
              <a:solidFill>
                <a:srgbClr val="424242"/>
              </a:solidFill>
              <a:latin typeface="&amp;quot"/>
            </a:endParaRPr>
          </a:p>
          <a:p>
            <a:pPr marL="285750" indent="-285750">
              <a:buFont typeface="Arial" panose="020B0604020202020204" pitchFamily="34" charset="0"/>
              <a:buChar char="•"/>
            </a:pPr>
            <a:endParaRPr lang="en-US" sz="1400" dirty="0">
              <a:solidFill>
                <a:srgbClr val="424242"/>
              </a:solidFill>
              <a:latin typeface="&amp;quot"/>
            </a:endParaRPr>
          </a:p>
          <a:p>
            <a:pPr marL="285750" indent="-285750">
              <a:buFont typeface="Arial" panose="020B0604020202020204" pitchFamily="34" charset="0"/>
              <a:buChar char="•"/>
            </a:pPr>
            <a:endParaRPr lang="en-US" sz="1400" dirty="0">
              <a:solidFill>
                <a:srgbClr val="424242"/>
              </a:solidFill>
              <a:latin typeface="&amp;quot"/>
            </a:endParaRPr>
          </a:p>
          <a:p>
            <a:pPr marL="285750" indent="-285750">
              <a:buFont typeface="Arial" panose="020B0604020202020204" pitchFamily="34" charset="0"/>
              <a:buChar char="•"/>
            </a:pPr>
            <a:endParaRPr lang="en-US" sz="1400" dirty="0">
              <a:solidFill>
                <a:srgbClr val="424242"/>
              </a:solidFill>
              <a:latin typeface="&amp;quot"/>
            </a:endParaRPr>
          </a:p>
          <a:p>
            <a:endParaRPr lang="en-US" sz="1400" dirty="0">
              <a:solidFill>
                <a:srgbClr val="424242"/>
              </a:solidFill>
              <a:latin typeface="&amp;quot"/>
            </a:endParaRPr>
          </a:p>
          <a:p>
            <a:r>
              <a:rPr lang="en-US" sz="1400" dirty="0">
                <a:solidFill>
                  <a:srgbClr val="424242"/>
                </a:solidFill>
                <a:latin typeface="&amp;quot"/>
              </a:rPr>
              <a:t> </a:t>
            </a:r>
          </a:p>
          <a:p>
            <a:endParaRPr lang="en-US" sz="1400" dirty="0">
              <a:solidFill>
                <a:srgbClr val="424242"/>
              </a:solidFill>
              <a:latin typeface="&amp;quot"/>
            </a:endParaRPr>
          </a:p>
          <a:p>
            <a:r>
              <a:rPr lang="en-US" sz="1400" dirty="0">
                <a:solidFill>
                  <a:srgbClr val="424242"/>
                </a:solidFill>
                <a:latin typeface="&amp;quot"/>
              </a:rPr>
              <a:t> </a:t>
            </a:r>
          </a:p>
          <a:p>
            <a:r>
              <a:rPr lang="en-US" sz="1400" dirty="0">
                <a:solidFill>
                  <a:srgbClr val="424242"/>
                </a:solidFill>
                <a:latin typeface="&amp;quot"/>
              </a:rPr>
              <a:t>.</a:t>
            </a:r>
          </a:p>
        </p:txBody>
      </p:sp>
      <p:pic>
        <p:nvPicPr>
          <p:cNvPr id="2" name="Picture 1">
            <a:extLst>
              <a:ext uri="{FF2B5EF4-FFF2-40B4-BE49-F238E27FC236}">
                <a16:creationId xmlns:a16="http://schemas.microsoft.com/office/drawing/2014/main" id="{D7B13F6E-3D2A-4AC8-858F-A4212A590851}"/>
              </a:ext>
            </a:extLst>
          </p:cNvPr>
          <p:cNvPicPr>
            <a:picLocks noChangeAspect="1"/>
          </p:cNvPicPr>
          <p:nvPr/>
        </p:nvPicPr>
        <p:blipFill>
          <a:blip r:embed="rId3"/>
          <a:stretch>
            <a:fillRect/>
          </a:stretch>
        </p:blipFill>
        <p:spPr>
          <a:xfrm>
            <a:off x="697149" y="300977"/>
            <a:ext cx="2603218" cy="999831"/>
          </a:xfrm>
          <a:prstGeom prst="rect">
            <a:avLst/>
          </a:prstGeom>
        </p:spPr>
      </p:pic>
    </p:spTree>
    <p:extLst>
      <p:ext uri="{BB962C8B-B14F-4D97-AF65-F5344CB8AC3E}">
        <p14:creationId xmlns:p14="http://schemas.microsoft.com/office/powerpoint/2010/main" val="9391418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817C52D-6707-4658-8B0E-46C09AEDFC83}"/>
              </a:ext>
            </a:extLst>
          </p:cNvPr>
          <p:cNvSpPr/>
          <p:nvPr/>
        </p:nvSpPr>
        <p:spPr>
          <a:xfrm>
            <a:off x="1041331" y="1765328"/>
            <a:ext cx="10109338" cy="4893647"/>
          </a:xfrm>
          <a:prstGeom prst="rect">
            <a:avLst/>
          </a:prstGeom>
        </p:spPr>
        <p:txBody>
          <a:bodyPr wrap="square">
            <a:spAutoFit/>
          </a:bodyPr>
          <a:lstStyle/>
          <a:p>
            <a:pPr marL="285750" indent="-285750">
              <a:buFont typeface="Arial" panose="020B0604020202020204" pitchFamily="34" charset="0"/>
              <a:buChar char="•"/>
            </a:pPr>
            <a:endParaRPr lang="en-US" sz="2000" dirty="0">
              <a:solidFill>
                <a:srgbClr val="424242"/>
              </a:solidFill>
              <a:latin typeface="&amp;quot"/>
            </a:endParaRPr>
          </a:p>
          <a:p>
            <a:pPr marL="285750" indent="-285750">
              <a:buFont typeface="Arial" panose="020B0604020202020204" pitchFamily="34" charset="0"/>
              <a:buChar char="•"/>
            </a:pPr>
            <a:r>
              <a:rPr lang="en-US" sz="2000" dirty="0">
                <a:solidFill>
                  <a:srgbClr val="424242"/>
                </a:solidFill>
                <a:latin typeface="&amp;quot"/>
              </a:rPr>
              <a:t>Iconic brand : Most people know of Mace pepper spray</a:t>
            </a:r>
          </a:p>
          <a:p>
            <a:endParaRPr lang="en-US" sz="2000" dirty="0">
              <a:solidFill>
                <a:srgbClr val="424242"/>
              </a:solidFill>
              <a:latin typeface="&amp;quot"/>
            </a:endParaRPr>
          </a:p>
          <a:p>
            <a:pPr marL="285750" indent="-285750">
              <a:buFont typeface="Arial" panose="020B0604020202020204" pitchFamily="34" charset="0"/>
              <a:buChar char="•"/>
            </a:pPr>
            <a:r>
              <a:rPr lang="en-US" sz="2000" dirty="0">
                <a:solidFill>
                  <a:srgbClr val="424242"/>
                </a:solidFill>
                <a:latin typeface="&amp;quot"/>
              </a:rPr>
              <a:t>Market : Substantial wallet size– owing to a rise in the global need to self-protect using non-lethal ways</a:t>
            </a:r>
          </a:p>
          <a:p>
            <a:endParaRPr lang="en-US" sz="2000" dirty="0">
              <a:solidFill>
                <a:srgbClr val="424242"/>
              </a:solidFill>
              <a:latin typeface="&amp;quot"/>
            </a:endParaRPr>
          </a:p>
          <a:p>
            <a:pPr marL="285750" indent="-285750">
              <a:buFont typeface="Arial" panose="020B0604020202020204" pitchFamily="34" charset="0"/>
              <a:buChar char="•"/>
            </a:pPr>
            <a:r>
              <a:rPr lang="en-US" sz="2000" dirty="0">
                <a:solidFill>
                  <a:srgbClr val="424242"/>
                </a:solidFill>
                <a:latin typeface="&amp;quot"/>
              </a:rPr>
              <a:t>Branding : Promoting our products and its various uses </a:t>
            </a:r>
          </a:p>
          <a:p>
            <a:endParaRPr lang="en-US" sz="2000" dirty="0">
              <a:solidFill>
                <a:srgbClr val="424242"/>
              </a:solidFill>
              <a:latin typeface="&amp;quot"/>
            </a:endParaRPr>
          </a:p>
          <a:p>
            <a:pPr marL="285750" indent="-285750">
              <a:buFont typeface="Arial" panose="020B0604020202020204" pitchFamily="34" charset="0"/>
              <a:buChar char="•"/>
            </a:pPr>
            <a:r>
              <a:rPr lang="en-US" sz="2000" dirty="0">
                <a:solidFill>
                  <a:srgbClr val="424242"/>
                </a:solidFill>
                <a:latin typeface="&amp;quot"/>
              </a:rPr>
              <a:t>Differentiator : Innovation, new products, technologies and licensing the MACE name, strong management team</a:t>
            </a:r>
          </a:p>
          <a:p>
            <a:pPr marL="285750" indent="-285750">
              <a:buFont typeface="Arial" panose="020B0604020202020204" pitchFamily="34" charset="0"/>
              <a:buChar char="•"/>
            </a:pPr>
            <a:endParaRPr lang="en-US" sz="2000" dirty="0">
              <a:solidFill>
                <a:srgbClr val="424242"/>
              </a:solidFill>
              <a:latin typeface="&amp;quot"/>
            </a:endParaRPr>
          </a:p>
          <a:p>
            <a:pPr marL="285750" indent="-285750">
              <a:buFont typeface="Arial" panose="020B0604020202020204" pitchFamily="34" charset="0"/>
              <a:buChar char="•"/>
            </a:pPr>
            <a:r>
              <a:rPr lang="en-US" sz="2000" dirty="0">
                <a:solidFill>
                  <a:srgbClr val="424242"/>
                </a:solidFill>
                <a:latin typeface="&amp;quot"/>
              </a:rPr>
              <a:t>Financials : Recent improvements in four wall operating efficiencies leading to strong EBITDA margins</a:t>
            </a:r>
          </a:p>
          <a:p>
            <a:endParaRPr lang="en-US" sz="2000" dirty="0">
              <a:solidFill>
                <a:srgbClr val="424242"/>
              </a:solidFill>
              <a:latin typeface="&amp;quot"/>
            </a:endParaRPr>
          </a:p>
          <a:p>
            <a:pPr marL="285750" indent="-285750">
              <a:buFont typeface="Arial" panose="020B0604020202020204" pitchFamily="34" charset="0"/>
              <a:buChar char="•"/>
            </a:pPr>
            <a:endParaRPr lang="en-US" sz="1600" dirty="0">
              <a:solidFill>
                <a:srgbClr val="424242"/>
              </a:solidFill>
              <a:latin typeface="&amp;quot"/>
            </a:endParaRPr>
          </a:p>
          <a:p>
            <a:r>
              <a:rPr lang="en-US" sz="1600" dirty="0">
                <a:solidFill>
                  <a:srgbClr val="424242"/>
                </a:solidFill>
                <a:latin typeface="&amp;quot"/>
              </a:rPr>
              <a:t> </a:t>
            </a:r>
          </a:p>
        </p:txBody>
      </p:sp>
      <p:sp>
        <p:nvSpPr>
          <p:cNvPr id="9" name="Title 1">
            <a:extLst>
              <a:ext uri="{FF2B5EF4-FFF2-40B4-BE49-F238E27FC236}">
                <a16:creationId xmlns:a16="http://schemas.microsoft.com/office/drawing/2014/main" id="{2AC230F8-0585-4740-B053-A492A19F523E}"/>
              </a:ext>
            </a:extLst>
          </p:cNvPr>
          <p:cNvSpPr txBox="1">
            <a:spLocks/>
          </p:cNvSpPr>
          <p:nvPr/>
        </p:nvSpPr>
        <p:spPr>
          <a:xfrm>
            <a:off x="2262649" y="375191"/>
            <a:ext cx="7666702" cy="7672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i="1" dirty="0">
                <a:solidFill>
                  <a:srgbClr val="0B36F9"/>
                </a:solidFill>
                <a:latin typeface="Verdana Pro" panose="020F0502020204030204" pitchFamily="34" charset="0"/>
              </a:rPr>
              <a:t>Notables</a:t>
            </a:r>
          </a:p>
        </p:txBody>
      </p:sp>
      <p:pic>
        <p:nvPicPr>
          <p:cNvPr id="10" name="Picture 9">
            <a:extLst>
              <a:ext uri="{FF2B5EF4-FFF2-40B4-BE49-F238E27FC236}">
                <a16:creationId xmlns:a16="http://schemas.microsoft.com/office/drawing/2014/main" id="{88FD4923-5D07-431F-A1E2-435A423D478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48" y="336682"/>
            <a:ext cx="1998133" cy="767291"/>
          </a:xfrm>
          <a:prstGeom prst="rect">
            <a:avLst/>
          </a:prstGeom>
          <a:noFill/>
          <a:ln>
            <a:noFill/>
          </a:ln>
        </p:spPr>
      </p:pic>
    </p:spTree>
    <p:extLst>
      <p:ext uri="{BB962C8B-B14F-4D97-AF65-F5344CB8AC3E}">
        <p14:creationId xmlns:p14="http://schemas.microsoft.com/office/powerpoint/2010/main" val="74648551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26FA5E3-7D83-43C0-9D73-53FC6A3746B2}"/>
              </a:ext>
            </a:extLst>
          </p:cNvPr>
          <p:cNvSpPr txBox="1">
            <a:spLocks/>
          </p:cNvSpPr>
          <p:nvPr/>
        </p:nvSpPr>
        <p:spPr>
          <a:xfrm>
            <a:off x="2222098" y="496005"/>
            <a:ext cx="6901564" cy="66741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i="1" dirty="0">
                <a:solidFill>
                  <a:srgbClr val="0B36F9"/>
                </a:solidFill>
                <a:latin typeface="Verdana Pro" panose="020F0502020204030204" pitchFamily="34" charset="0"/>
              </a:rPr>
              <a:t>Positioned for Growth</a:t>
            </a:r>
          </a:p>
          <a:p>
            <a:r>
              <a:rPr lang="en-US" sz="2400" b="1" i="1" dirty="0">
                <a:solidFill>
                  <a:srgbClr val="0B36F9"/>
                </a:solidFill>
                <a:latin typeface="Verdana Pro" panose="020F0502020204030204" pitchFamily="34" charset="0"/>
              </a:rPr>
              <a:t>Key Priorities</a:t>
            </a:r>
          </a:p>
        </p:txBody>
      </p:sp>
      <p:pic>
        <p:nvPicPr>
          <p:cNvPr id="11" name="Picture 10">
            <a:extLst>
              <a:ext uri="{FF2B5EF4-FFF2-40B4-BE49-F238E27FC236}">
                <a16:creationId xmlns:a16="http://schemas.microsoft.com/office/drawing/2014/main" id="{E3C926C2-18AE-428E-8109-FECA778C907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48" y="336682"/>
            <a:ext cx="1998133" cy="767291"/>
          </a:xfrm>
          <a:prstGeom prst="rect">
            <a:avLst/>
          </a:prstGeom>
          <a:noFill/>
          <a:ln>
            <a:noFill/>
          </a:ln>
        </p:spPr>
      </p:pic>
      <p:sp>
        <p:nvSpPr>
          <p:cNvPr id="12" name="TextBox 11">
            <a:extLst>
              <a:ext uri="{FF2B5EF4-FFF2-40B4-BE49-F238E27FC236}">
                <a16:creationId xmlns:a16="http://schemas.microsoft.com/office/drawing/2014/main" id="{EEB5B47B-C2EB-E94C-8D41-0673416C38B8}"/>
              </a:ext>
            </a:extLst>
          </p:cNvPr>
          <p:cNvSpPr txBox="1"/>
          <p:nvPr/>
        </p:nvSpPr>
        <p:spPr>
          <a:xfrm>
            <a:off x="975073" y="2735057"/>
            <a:ext cx="1778001" cy="830997"/>
          </a:xfrm>
          <a:prstGeom prst="rect">
            <a:avLst/>
          </a:prstGeom>
          <a:noFill/>
        </p:spPr>
        <p:txBody>
          <a:bodyPr wrap="square" rtlCol="0">
            <a:spAutoFit/>
          </a:bodyPr>
          <a:lstStyle/>
          <a:p>
            <a:pPr algn="ctr"/>
            <a:r>
              <a:rPr lang="en-US" sz="2400" b="1" dirty="0"/>
              <a:t>Short-Term</a:t>
            </a:r>
          </a:p>
          <a:p>
            <a:pPr algn="ctr"/>
            <a:endParaRPr lang="en-US" sz="2400" b="1" dirty="0"/>
          </a:p>
        </p:txBody>
      </p:sp>
      <p:sp>
        <p:nvSpPr>
          <p:cNvPr id="3" name="Rectangle 2">
            <a:extLst>
              <a:ext uri="{FF2B5EF4-FFF2-40B4-BE49-F238E27FC236}">
                <a16:creationId xmlns:a16="http://schemas.microsoft.com/office/drawing/2014/main" id="{9130690F-273A-5245-837B-EBCCFD5297C4}"/>
              </a:ext>
            </a:extLst>
          </p:cNvPr>
          <p:cNvSpPr/>
          <p:nvPr/>
        </p:nvSpPr>
        <p:spPr>
          <a:xfrm>
            <a:off x="94220" y="3207902"/>
            <a:ext cx="3521555" cy="3523098"/>
          </a:xfrm>
          <a:prstGeom prst="rect">
            <a:avLst/>
          </a:prstGeom>
          <a:solidFill>
            <a:srgbClr val="0B36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2F5EDAF-DCCB-004C-8846-91804E5E860E}"/>
              </a:ext>
            </a:extLst>
          </p:cNvPr>
          <p:cNvSpPr/>
          <p:nvPr/>
        </p:nvSpPr>
        <p:spPr>
          <a:xfrm>
            <a:off x="172660" y="3281971"/>
            <a:ext cx="3382828" cy="33775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7E2159E-E437-F248-8A50-93F65C53361D}"/>
              </a:ext>
            </a:extLst>
          </p:cNvPr>
          <p:cNvSpPr txBox="1"/>
          <p:nvPr/>
        </p:nvSpPr>
        <p:spPr>
          <a:xfrm>
            <a:off x="416599" y="3280509"/>
            <a:ext cx="2876795" cy="3358996"/>
          </a:xfrm>
          <a:prstGeom prst="rect">
            <a:avLst/>
          </a:prstGeom>
          <a:noFill/>
        </p:spPr>
        <p:txBody>
          <a:bodyPr wrap="square" rtlCol="0">
            <a:spAutoFit/>
          </a:bodyPr>
          <a:lstStyle/>
          <a:p>
            <a:pPr marL="171450" indent="-171450">
              <a:lnSpc>
                <a:spcPct val="200000"/>
              </a:lnSpc>
              <a:buFont typeface="Wingdings" panose="05000000000000000000" pitchFamily="2" charset="2"/>
              <a:buChar char="ü"/>
            </a:pPr>
            <a:r>
              <a:rPr lang="en-US" sz="1200" b="1" dirty="0">
                <a:latin typeface="Arial" panose="020B0604020202020204" pitchFamily="34" charset="0"/>
                <a:cs typeface="Arial" panose="020B0604020202020204" pitchFamily="34" charset="0"/>
              </a:rPr>
              <a:t>Employee safety and health</a:t>
            </a:r>
          </a:p>
          <a:p>
            <a:pPr marL="171450" indent="-171450">
              <a:lnSpc>
                <a:spcPct val="200000"/>
              </a:lnSpc>
              <a:buFont typeface="Wingdings" panose="05000000000000000000" pitchFamily="2" charset="2"/>
              <a:buChar char="ü"/>
            </a:pPr>
            <a:r>
              <a:rPr lang="en-US" sz="1200" b="1" dirty="0">
                <a:latin typeface="Arial" panose="020B0604020202020204" pitchFamily="34" charset="0"/>
                <a:cs typeface="Arial" panose="020B0604020202020204" pitchFamily="34" charset="0"/>
              </a:rPr>
              <a:t>Redefine mission/culture code</a:t>
            </a:r>
          </a:p>
          <a:p>
            <a:pPr marL="171450" indent="-171450">
              <a:lnSpc>
                <a:spcPct val="200000"/>
              </a:lnSpc>
              <a:buFont typeface="Wingdings" panose="05000000000000000000" pitchFamily="2" charset="2"/>
              <a:buChar char="ü"/>
            </a:pPr>
            <a:r>
              <a:rPr lang="en-US" sz="1200" b="1" dirty="0">
                <a:latin typeface="Arial" panose="020B0604020202020204" pitchFamily="34" charset="0"/>
                <a:cs typeface="Arial" panose="020B0604020202020204" pitchFamily="34" charset="0"/>
              </a:rPr>
              <a:t>Order to Cash Management</a:t>
            </a:r>
          </a:p>
          <a:p>
            <a:pPr marL="171450" indent="-171450">
              <a:lnSpc>
                <a:spcPct val="200000"/>
              </a:lnSpc>
              <a:buFont typeface="Wingdings" panose="05000000000000000000" pitchFamily="2" charset="2"/>
              <a:buChar char="ü"/>
            </a:pPr>
            <a:r>
              <a:rPr lang="en-US" sz="1200" b="1" dirty="0">
                <a:latin typeface="Arial" panose="020B0604020202020204" pitchFamily="34" charset="0"/>
                <a:cs typeface="Arial" panose="020B0604020202020204" pitchFamily="34" charset="0"/>
              </a:rPr>
              <a:t>New-look product and packaging</a:t>
            </a:r>
          </a:p>
          <a:p>
            <a:pPr marL="171450" indent="-171450">
              <a:lnSpc>
                <a:spcPct val="200000"/>
              </a:lnSpc>
              <a:buFont typeface="Wingdings" panose="05000000000000000000" pitchFamily="2" charset="2"/>
              <a:buChar char="ü"/>
            </a:pPr>
            <a:r>
              <a:rPr lang="en-US" sz="1200" b="1" dirty="0">
                <a:latin typeface="Arial" panose="020B0604020202020204" pitchFamily="34" charset="0"/>
                <a:cs typeface="Arial" panose="020B0604020202020204" pitchFamily="34" charset="0"/>
              </a:rPr>
              <a:t>Management of supply chain </a:t>
            </a:r>
          </a:p>
          <a:p>
            <a:pPr marL="171450" indent="-171450">
              <a:lnSpc>
                <a:spcPct val="200000"/>
              </a:lnSpc>
              <a:buFont typeface="Wingdings" panose="05000000000000000000" pitchFamily="2" charset="2"/>
              <a:buChar char="ü"/>
            </a:pPr>
            <a:r>
              <a:rPr lang="en-US" sz="1200" b="1" dirty="0">
                <a:latin typeface="Arial" panose="020B0604020202020204" pitchFamily="34" charset="0"/>
                <a:cs typeface="Arial" panose="020B0604020202020204" pitchFamily="34" charset="0"/>
              </a:rPr>
              <a:t>Lean out non value-added processes</a:t>
            </a:r>
          </a:p>
          <a:p>
            <a:pPr marL="171450" indent="-171450">
              <a:lnSpc>
                <a:spcPct val="200000"/>
              </a:lnSpc>
              <a:buFont typeface="Wingdings" panose="05000000000000000000" pitchFamily="2" charset="2"/>
              <a:buChar char="ü"/>
            </a:pPr>
            <a:r>
              <a:rPr lang="en-US" sz="1200" b="1" dirty="0">
                <a:latin typeface="Arial" panose="020B0604020202020204" pitchFamily="34" charset="0"/>
                <a:cs typeface="Arial" panose="020B0604020202020204" pitchFamily="34" charset="0"/>
              </a:rPr>
              <a:t>Advertising/awareness/IR investment</a:t>
            </a:r>
          </a:p>
        </p:txBody>
      </p:sp>
      <p:sp>
        <p:nvSpPr>
          <p:cNvPr id="6" name="Rectangle 5">
            <a:extLst>
              <a:ext uri="{FF2B5EF4-FFF2-40B4-BE49-F238E27FC236}">
                <a16:creationId xmlns:a16="http://schemas.microsoft.com/office/drawing/2014/main" id="{267C5AC6-A55E-6D42-A090-D6C6820A6802}"/>
              </a:ext>
            </a:extLst>
          </p:cNvPr>
          <p:cNvSpPr/>
          <p:nvPr/>
        </p:nvSpPr>
        <p:spPr>
          <a:xfrm>
            <a:off x="4294752" y="2591593"/>
            <a:ext cx="3521555" cy="4139407"/>
          </a:xfrm>
          <a:prstGeom prst="rect">
            <a:avLst/>
          </a:prstGeom>
          <a:solidFill>
            <a:srgbClr val="0B36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8F2E7FE-3123-3C4E-9B68-8D91117816FA}"/>
              </a:ext>
            </a:extLst>
          </p:cNvPr>
          <p:cNvSpPr/>
          <p:nvPr/>
        </p:nvSpPr>
        <p:spPr>
          <a:xfrm>
            <a:off x="8497785" y="1883955"/>
            <a:ext cx="3521555" cy="4854812"/>
          </a:xfrm>
          <a:prstGeom prst="rect">
            <a:avLst/>
          </a:prstGeom>
          <a:solidFill>
            <a:srgbClr val="0B36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932F426-7AE6-F14D-89E6-80EF1E6A2F5F}"/>
              </a:ext>
            </a:extLst>
          </p:cNvPr>
          <p:cNvSpPr/>
          <p:nvPr/>
        </p:nvSpPr>
        <p:spPr>
          <a:xfrm>
            <a:off x="4370649" y="2667795"/>
            <a:ext cx="3372262" cy="39870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E55CA39-1181-A74C-A5D9-F15B8996C402}"/>
              </a:ext>
            </a:extLst>
          </p:cNvPr>
          <p:cNvSpPr/>
          <p:nvPr/>
        </p:nvSpPr>
        <p:spPr>
          <a:xfrm>
            <a:off x="8557238" y="1958560"/>
            <a:ext cx="3402647" cy="47056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8856D7DF-5C7D-9140-B7E2-2CFD0F757808}"/>
              </a:ext>
            </a:extLst>
          </p:cNvPr>
          <p:cNvSpPr txBox="1"/>
          <p:nvPr/>
        </p:nvSpPr>
        <p:spPr>
          <a:xfrm>
            <a:off x="5375660" y="2077696"/>
            <a:ext cx="1558811" cy="830997"/>
          </a:xfrm>
          <a:prstGeom prst="rect">
            <a:avLst/>
          </a:prstGeom>
          <a:noFill/>
        </p:spPr>
        <p:txBody>
          <a:bodyPr wrap="square" rtlCol="0">
            <a:spAutoFit/>
          </a:bodyPr>
          <a:lstStyle/>
          <a:p>
            <a:pPr algn="ctr"/>
            <a:r>
              <a:rPr lang="en-US" sz="2400" b="1" dirty="0"/>
              <a:t>Mid-Term</a:t>
            </a:r>
          </a:p>
          <a:p>
            <a:pPr algn="ctr"/>
            <a:endParaRPr lang="en-US" sz="2400" b="1" dirty="0"/>
          </a:p>
        </p:txBody>
      </p:sp>
      <p:sp>
        <p:nvSpPr>
          <p:cNvPr id="27" name="TextBox 26">
            <a:extLst>
              <a:ext uri="{FF2B5EF4-FFF2-40B4-BE49-F238E27FC236}">
                <a16:creationId xmlns:a16="http://schemas.microsoft.com/office/drawing/2014/main" id="{8AC70A68-1379-CA49-B204-2A2F47B80182}"/>
              </a:ext>
            </a:extLst>
          </p:cNvPr>
          <p:cNvSpPr txBox="1"/>
          <p:nvPr/>
        </p:nvSpPr>
        <p:spPr>
          <a:xfrm>
            <a:off x="4447556" y="2598075"/>
            <a:ext cx="3215266" cy="4031360"/>
          </a:xfrm>
          <a:prstGeom prst="rect">
            <a:avLst/>
          </a:prstGeom>
          <a:noFill/>
        </p:spPr>
        <p:txBody>
          <a:bodyPr wrap="square" rtlCol="0">
            <a:spAutoFit/>
          </a:bodyPr>
          <a:lstStyle/>
          <a:p>
            <a:pPr marL="285750" indent="-285750">
              <a:lnSpc>
                <a:spcPct val="200000"/>
              </a:lnSpc>
              <a:buFont typeface="Wingdings" pitchFamily="2" charset="2"/>
              <a:buChar char="ü"/>
            </a:pPr>
            <a:r>
              <a:rPr lang="en-US" sz="1300" b="1" dirty="0">
                <a:latin typeface="Arial" panose="020B0604020202020204" pitchFamily="34" charset="0"/>
                <a:cs typeface="Arial" panose="020B0604020202020204" pitchFamily="34" charset="0"/>
              </a:rPr>
              <a:t>Employee safety and culture</a:t>
            </a:r>
          </a:p>
          <a:p>
            <a:pPr marL="285750" indent="-285750">
              <a:lnSpc>
                <a:spcPct val="200000"/>
              </a:lnSpc>
              <a:buFont typeface="Wingdings" pitchFamily="2" charset="2"/>
              <a:buChar char="ü"/>
            </a:pPr>
            <a:r>
              <a:rPr lang="en-US" sz="1300" b="1" dirty="0">
                <a:latin typeface="Arial" panose="020B0604020202020204" pitchFamily="34" charset="0"/>
                <a:cs typeface="Arial" panose="020B0604020202020204" pitchFamily="34" charset="0"/>
              </a:rPr>
              <a:t>Reduce process steps by 30%</a:t>
            </a:r>
          </a:p>
          <a:p>
            <a:pPr marL="285750" indent="-285750">
              <a:lnSpc>
                <a:spcPct val="200000"/>
              </a:lnSpc>
              <a:buFont typeface="Wingdings" pitchFamily="2" charset="2"/>
              <a:buChar char="ü"/>
            </a:pPr>
            <a:r>
              <a:rPr lang="en-US" sz="1300" b="1" dirty="0">
                <a:latin typeface="Arial" panose="020B0604020202020204" pitchFamily="34" charset="0"/>
                <a:cs typeface="Arial" panose="020B0604020202020204" pitchFamily="34" charset="0"/>
              </a:rPr>
              <a:t>Drive (minimum) 200 bp increase in Gross Profit Margins</a:t>
            </a:r>
          </a:p>
          <a:p>
            <a:pPr marL="285750" indent="-285750">
              <a:lnSpc>
                <a:spcPct val="200000"/>
              </a:lnSpc>
              <a:buFont typeface="Wingdings" pitchFamily="2" charset="2"/>
              <a:buChar char="ü"/>
            </a:pPr>
            <a:r>
              <a:rPr lang="en-US" sz="1300" b="1" dirty="0">
                <a:latin typeface="Arial" panose="020B0604020202020204" pitchFamily="34" charset="0"/>
                <a:cs typeface="Arial" panose="020B0604020202020204" pitchFamily="34" charset="0"/>
              </a:rPr>
              <a:t>Land (minimum) 4 new retailers</a:t>
            </a:r>
          </a:p>
          <a:p>
            <a:pPr marL="285750" indent="-285750">
              <a:lnSpc>
                <a:spcPct val="200000"/>
              </a:lnSpc>
              <a:buFont typeface="Wingdings" pitchFamily="2" charset="2"/>
              <a:buChar char="ü"/>
            </a:pPr>
            <a:r>
              <a:rPr lang="en-US" sz="1300" b="1" dirty="0">
                <a:latin typeface="Arial" panose="020B0604020202020204" pitchFamily="34" charset="0"/>
                <a:cs typeface="Arial" panose="020B0604020202020204" pitchFamily="34" charset="0"/>
              </a:rPr>
              <a:t>Increase DTC by (minimum) 3X</a:t>
            </a:r>
          </a:p>
          <a:p>
            <a:pPr marL="285750" indent="-285750">
              <a:lnSpc>
                <a:spcPct val="200000"/>
              </a:lnSpc>
              <a:buFont typeface="Wingdings" pitchFamily="2" charset="2"/>
              <a:buChar char="ü"/>
            </a:pPr>
            <a:r>
              <a:rPr lang="en-US" sz="1300" b="1" dirty="0">
                <a:latin typeface="Arial" panose="020B0604020202020204" pitchFamily="34" charset="0"/>
                <a:cs typeface="Arial" panose="020B0604020202020204" pitchFamily="34" charset="0"/>
              </a:rPr>
              <a:t>Investment in DTC and AI</a:t>
            </a:r>
          </a:p>
          <a:p>
            <a:pPr marL="285750" indent="-285750">
              <a:lnSpc>
                <a:spcPct val="200000"/>
              </a:lnSpc>
              <a:buFont typeface="Wingdings" pitchFamily="2" charset="2"/>
              <a:buChar char="ü"/>
            </a:pPr>
            <a:r>
              <a:rPr lang="en-US" sz="1300" b="1" dirty="0">
                <a:latin typeface="Arial" panose="020B0604020202020204" pitchFamily="34" charset="0"/>
                <a:cs typeface="Arial" panose="020B0604020202020204" pitchFamily="34" charset="0"/>
              </a:rPr>
              <a:t>New products/product line extensions</a:t>
            </a:r>
          </a:p>
          <a:p>
            <a:pPr marL="285750" indent="-285750">
              <a:lnSpc>
                <a:spcPct val="200000"/>
              </a:lnSpc>
              <a:buFont typeface="Wingdings" pitchFamily="2" charset="2"/>
              <a:buChar char="ü"/>
            </a:pPr>
            <a:r>
              <a:rPr lang="en-US" sz="1300" b="1" dirty="0">
                <a:latin typeface="Arial" panose="020B0604020202020204" pitchFamily="34" charset="0"/>
                <a:cs typeface="Arial" panose="020B0604020202020204" pitchFamily="34" charset="0"/>
              </a:rPr>
              <a:t>Licensing deals</a:t>
            </a:r>
          </a:p>
        </p:txBody>
      </p:sp>
      <p:sp>
        <p:nvSpPr>
          <p:cNvPr id="29" name="TextBox 28">
            <a:extLst>
              <a:ext uri="{FF2B5EF4-FFF2-40B4-BE49-F238E27FC236}">
                <a16:creationId xmlns:a16="http://schemas.microsoft.com/office/drawing/2014/main" id="{73F92478-A03A-2F48-8FC5-D862FF43E26E}"/>
              </a:ext>
            </a:extLst>
          </p:cNvPr>
          <p:cNvSpPr txBox="1"/>
          <p:nvPr/>
        </p:nvSpPr>
        <p:spPr>
          <a:xfrm>
            <a:off x="9512890" y="1373441"/>
            <a:ext cx="1548222" cy="830997"/>
          </a:xfrm>
          <a:prstGeom prst="rect">
            <a:avLst/>
          </a:prstGeom>
          <a:noFill/>
        </p:spPr>
        <p:txBody>
          <a:bodyPr wrap="square" rtlCol="0">
            <a:spAutoFit/>
          </a:bodyPr>
          <a:lstStyle/>
          <a:p>
            <a:pPr algn="ctr"/>
            <a:r>
              <a:rPr lang="en-US" sz="2400" b="1" dirty="0"/>
              <a:t>Long-Term</a:t>
            </a:r>
          </a:p>
          <a:p>
            <a:pPr algn="ctr"/>
            <a:endParaRPr lang="en-US" sz="2400" b="1" dirty="0"/>
          </a:p>
        </p:txBody>
      </p:sp>
      <p:sp>
        <p:nvSpPr>
          <p:cNvPr id="31" name="TextBox 30">
            <a:extLst>
              <a:ext uri="{FF2B5EF4-FFF2-40B4-BE49-F238E27FC236}">
                <a16:creationId xmlns:a16="http://schemas.microsoft.com/office/drawing/2014/main" id="{0738B4AC-186C-C948-9B3C-6D6BB437CF72}"/>
              </a:ext>
            </a:extLst>
          </p:cNvPr>
          <p:cNvSpPr txBox="1"/>
          <p:nvPr/>
        </p:nvSpPr>
        <p:spPr>
          <a:xfrm>
            <a:off x="8639104" y="2077695"/>
            <a:ext cx="3238914" cy="4175630"/>
          </a:xfrm>
          <a:prstGeom prst="rect">
            <a:avLst/>
          </a:prstGeom>
          <a:noFill/>
        </p:spPr>
        <p:txBody>
          <a:bodyPr wrap="square" rtlCol="0">
            <a:spAutoFit/>
          </a:bodyPr>
          <a:lstStyle/>
          <a:p>
            <a:pPr marL="285750" indent="-285750">
              <a:lnSpc>
                <a:spcPct val="200000"/>
              </a:lnSpc>
              <a:buFont typeface="Wingdings" pitchFamily="2" charset="2"/>
              <a:buChar char="ü"/>
            </a:pPr>
            <a:r>
              <a:rPr lang="en-US" sz="1500" b="1" dirty="0">
                <a:latin typeface="Arial" panose="020B0604020202020204" pitchFamily="34" charset="0"/>
                <a:cs typeface="Arial" panose="020B0604020202020204" pitchFamily="34" charset="0"/>
              </a:rPr>
              <a:t>Employee Safety and Culture</a:t>
            </a:r>
          </a:p>
          <a:p>
            <a:pPr marL="285750" indent="-285750">
              <a:lnSpc>
                <a:spcPct val="200000"/>
              </a:lnSpc>
              <a:buFont typeface="Wingdings" pitchFamily="2" charset="2"/>
              <a:buChar char="ü"/>
            </a:pPr>
            <a:r>
              <a:rPr lang="en-US" sz="1500" b="1" dirty="0">
                <a:latin typeface="Arial" panose="020B0604020202020204" pitchFamily="34" charset="0"/>
                <a:cs typeface="Arial" panose="020B0604020202020204" pitchFamily="34" charset="0"/>
              </a:rPr>
              <a:t>Acquisitions </a:t>
            </a:r>
          </a:p>
          <a:p>
            <a:pPr marL="285750" indent="-285750">
              <a:lnSpc>
                <a:spcPct val="200000"/>
              </a:lnSpc>
              <a:buFont typeface="Wingdings" pitchFamily="2" charset="2"/>
              <a:buChar char="ü"/>
            </a:pPr>
            <a:r>
              <a:rPr lang="en-US" sz="1500" b="1" dirty="0">
                <a:latin typeface="Arial" panose="020B0604020202020204" pitchFamily="34" charset="0"/>
                <a:cs typeface="Arial" panose="020B0604020202020204" pitchFamily="34" charset="0"/>
              </a:rPr>
              <a:t>New products/extensions</a:t>
            </a:r>
          </a:p>
          <a:p>
            <a:pPr marL="285750" indent="-285750">
              <a:lnSpc>
                <a:spcPct val="200000"/>
              </a:lnSpc>
              <a:buFont typeface="Wingdings" pitchFamily="2" charset="2"/>
              <a:buChar char="ü"/>
            </a:pPr>
            <a:r>
              <a:rPr lang="en-US" sz="1500" b="1" dirty="0">
                <a:latin typeface="Arial" panose="020B0604020202020204" pitchFamily="34" charset="0"/>
                <a:cs typeface="Arial" panose="020B0604020202020204" pitchFamily="34" charset="0"/>
              </a:rPr>
              <a:t>Continued channel addition and retailer penetration</a:t>
            </a:r>
          </a:p>
          <a:p>
            <a:pPr marL="285750" indent="-285750">
              <a:lnSpc>
                <a:spcPct val="200000"/>
              </a:lnSpc>
              <a:buFont typeface="Wingdings" pitchFamily="2" charset="2"/>
              <a:buChar char="ü"/>
            </a:pPr>
            <a:r>
              <a:rPr lang="en-US" sz="1500" b="1" dirty="0">
                <a:latin typeface="Arial" panose="020B0604020202020204" pitchFamily="34" charset="0"/>
                <a:cs typeface="Arial" panose="020B0604020202020204" pitchFamily="34" charset="0"/>
              </a:rPr>
              <a:t>Automation</a:t>
            </a:r>
          </a:p>
          <a:p>
            <a:pPr marL="285750" indent="-285750">
              <a:lnSpc>
                <a:spcPct val="200000"/>
              </a:lnSpc>
              <a:buFont typeface="Wingdings" pitchFamily="2" charset="2"/>
              <a:buChar char="ü"/>
            </a:pPr>
            <a:r>
              <a:rPr lang="en-US" sz="1500" b="1" dirty="0">
                <a:latin typeface="Arial" panose="020B0604020202020204" pitchFamily="34" charset="0"/>
                <a:cs typeface="Arial" panose="020B0604020202020204" pitchFamily="34" charset="0"/>
              </a:rPr>
              <a:t>International</a:t>
            </a:r>
          </a:p>
          <a:p>
            <a:pPr marL="285750" indent="-285750">
              <a:lnSpc>
                <a:spcPct val="200000"/>
              </a:lnSpc>
              <a:buFont typeface="Wingdings" pitchFamily="2" charset="2"/>
              <a:buChar char="ü"/>
            </a:pPr>
            <a:r>
              <a:rPr lang="en-US" sz="1500" b="1" dirty="0">
                <a:latin typeface="Arial" panose="020B0604020202020204" pitchFamily="34" charset="0"/>
                <a:cs typeface="Arial" panose="020B0604020202020204" pitchFamily="34" charset="0"/>
              </a:rPr>
              <a:t>Expand personal safety device offerings</a:t>
            </a:r>
          </a:p>
        </p:txBody>
      </p:sp>
      <p:sp>
        <p:nvSpPr>
          <p:cNvPr id="39" name="Arrow: Right 38">
            <a:extLst>
              <a:ext uri="{FF2B5EF4-FFF2-40B4-BE49-F238E27FC236}">
                <a16:creationId xmlns:a16="http://schemas.microsoft.com/office/drawing/2014/main" id="{17D70EC6-9B0E-7F45-90F9-8C7124871792}"/>
              </a:ext>
            </a:extLst>
          </p:cNvPr>
          <p:cNvSpPr/>
          <p:nvPr/>
        </p:nvSpPr>
        <p:spPr>
          <a:xfrm rot="20930204">
            <a:off x="582945" y="1743755"/>
            <a:ext cx="9322500" cy="339414"/>
          </a:xfrm>
          <a:prstGeom prst="rightArrow">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loud 39">
            <a:extLst>
              <a:ext uri="{FF2B5EF4-FFF2-40B4-BE49-F238E27FC236}">
                <a16:creationId xmlns:a16="http://schemas.microsoft.com/office/drawing/2014/main" id="{41632D61-4EC1-AC41-8410-4F5245F6951A}"/>
              </a:ext>
            </a:extLst>
          </p:cNvPr>
          <p:cNvSpPr/>
          <p:nvPr/>
        </p:nvSpPr>
        <p:spPr>
          <a:xfrm>
            <a:off x="10000635" y="102275"/>
            <a:ext cx="2054460" cy="1344698"/>
          </a:xfrm>
          <a:prstGeom prst="cloud">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8382AF6-BA22-3C45-956C-846B7B95D4B3}"/>
              </a:ext>
            </a:extLst>
          </p:cNvPr>
          <p:cNvSpPr txBox="1"/>
          <p:nvPr/>
        </p:nvSpPr>
        <p:spPr>
          <a:xfrm>
            <a:off x="10287001" y="300014"/>
            <a:ext cx="1451392" cy="923330"/>
          </a:xfrm>
          <a:prstGeom prst="rect">
            <a:avLst/>
          </a:prstGeom>
          <a:noFill/>
        </p:spPr>
        <p:txBody>
          <a:bodyPr wrap="square" rtlCol="0" anchor="ctr">
            <a:spAutoFit/>
          </a:bodyPr>
          <a:lstStyle/>
          <a:p>
            <a:pPr algn="ctr"/>
            <a:r>
              <a:rPr lang="en-US" b="1" dirty="0"/>
              <a:t>Driving Shareholder</a:t>
            </a:r>
          </a:p>
          <a:p>
            <a:pPr algn="ctr"/>
            <a:r>
              <a:rPr lang="en-US" b="1" dirty="0"/>
              <a:t>Returns</a:t>
            </a:r>
          </a:p>
        </p:txBody>
      </p:sp>
    </p:spTree>
    <p:extLst>
      <p:ext uri="{BB962C8B-B14F-4D97-AF65-F5344CB8AC3E}">
        <p14:creationId xmlns:p14="http://schemas.microsoft.com/office/powerpoint/2010/main" val="27956394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1886-3C41-5A49-BFEA-6D01618B5B53}"/>
              </a:ext>
            </a:extLst>
          </p:cNvPr>
          <p:cNvSpPr>
            <a:spLocks noGrp="1"/>
          </p:cNvSpPr>
          <p:nvPr>
            <p:ph type="title"/>
          </p:nvPr>
        </p:nvSpPr>
        <p:spPr>
          <a:xfrm>
            <a:off x="3141133" y="3202192"/>
            <a:ext cx="5909734" cy="2631460"/>
          </a:xfrm>
        </p:spPr>
        <p:txBody>
          <a:bodyPr>
            <a:noAutofit/>
          </a:bodyPr>
          <a:lstStyle/>
          <a:p>
            <a:pPr algn="ctr"/>
            <a:r>
              <a:rPr lang="en-US" sz="9600" b="1" dirty="0">
                <a:solidFill>
                  <a:srgbClr val="0B36F9"/>
                </a:solidFill>
                <a:latin typeface="Rage Italic" panose="03070502040507070304" pitchFamily="66" charset="0"/>
              </a:rPr>
              <a:t>Thank You!</a:t>
            </a:r>
          </a:p>
        </p:txBody>
      </p:sp>
      <p:pic>
        <p:nvPicPr>
          <p:cNvPr id="6" name="Picture 5">
            <a:extLst>
              <a:ext uri="{FF2B5EF4-FFF2-40B4-BE49-F238E27FC236}">
                <a16:creationId xmlns:a16="http://schemas.microsoft.com/office/drawing/2014/main" id="{ADE280D4-4FA1-5A47-A78D-614E6003BF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0113" y="863909"/>
            <a:ext cx="4151773" cy="1476170"/>
          </a:xfrm>
          <a:prstGeom prst="rect">
            <a:avLst/>
          </a:prstGeom>
          <a:noFill/>
          <a:ln>
            <a:noFill/>
          </a:ln>
        </p:spPr>
      </p:pic>
    </p:spTree>
    <p:extLst>
      <p:ext uri="{BB962C8B-B14F-4D97-AF65-F5344CB8AC3E}">
        <p14:creationId xmlns:p14="http://schemas.microsoft.com/office/powerpoint/2010/main" val="25736525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DFE752-CD3E-ED43-AB5E-AA50065744DE}"/>
              </a:ext>
            </a:extLst>
          </p:cNvPr>
          <p:cNvSpPr>
            <a:spLocks noGrp="1"/>
          </p:cNvSpPr>
          <p:nvPr>
            <p:ph idx="1"/>
          </p:nvPr>
        </p:nvSpPr>
        <p:spPr>
          <a:xfrm>
            <a:off x="838200" y="1253331"/>
            <a:ext cx="10515600" cy="4351338"/>
          </a:xfrm>
        </p:spPr>
        <p:txBody>
          <a:bodyPr anchor="ctr">
            <a:normAutofit/>
          </a:bodyPr>
          <a:lstStyle/>
          <a:p>
            <a:pPr marL="0" indent="0" algn="ctr">
              <a:buNone/>
            </a:pPr>
            <a:r>
              <a:rPr lang="en-US" sz="7200" dirty="0">
                <a:solidFill>
                  <a:srgbClr val="0B36F9"/>
                </a:solidFill>
                <a:latin typeface="Verdana Pro" panose="020B0604030504040204" pitchFamily="34" charset="0"/>
              </a:rPr>
              <a:t>Our Mission</a:t>
            </a:r>
            <a:endParaRPr lang="en-US" sz="7200" i="1" dirty="0">
              <a:solidFill>
                <a:srgbClr val="0B36F9"/>
              </a:solidFill>
              <a:latin typeface="Verdana Pro" panose="020B0604030504040204" pitchFamily="34" charset="0"/>
            </a:endParaRPr>
          </a:p>
        </p:txBody>
      </p:sp>
    </p:spTree>
    <p:extLst>
      <p:ext uri="{BB962C8B-B14F-4D97-AF65-F5344CB8AC3E}">
        <p14:creationId xmlns:p14="http://schemas.microsoft.com/office/powerpoint/2010/main" val="49368779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591482-80CF-4A45-AF41-993CA7EE7B22}"/>
              </a:ext>
            </a:extLst>
          </p:cNvPr>
          <p:cNvSpPr txBox="1"/>
          <p:nvPr/>
        </p:nvSpPr>
        <p:spPr>
          <a:xfrm>
            <a:off x="1569537" y="1890117"/>
            <a:ext cx="9052926" cy="3077766"/>
          </a:xfrm>
          <a:prstGeom prst="rect">
            <a:avLst/>
          </a:prstGeom>
          <a:noFill/>
        </p:spPr>
        <p:txBody>
          <a:bodyPr wrap="square" rtlCol="0">
            <a:spAutoFit/>
          </a:bodyPr>
          <a:lstStyle/>
          <a:p>
            <a:pPr algn="ctr"/>
            <a:r>
              <a:rPr lang="en-US" sz="4400" b="1" i="1" dirty="0">
                <a:solidFill>
                  <a:srgbClr val="0B36F9"/>
                </a:solidFill>
                <a:latin typeface="Arial" panose="020B0604020202020204" pitchFamily="34" charset="0"/>
                <a:cs typeface="Arial" panose="020B0604020202020204" pitchFamily="34" charset="0"/>
              </a:rPr>
              <a:t>Provide</a:t>
            </a:r>
          </a:p>
          <a:p>
            <a:pPr algn="ctr"/>
            <a:r>
              <a:rPr lang="en-US" sz="4400" b="1" i="1" dirty="0">
                <a:solidFill>
                  <a:srgbClr val="0B36F9"/>
                </a:solidFill>
                <a:latin typeface="Arial" panose="020B0604020202020204" pitchFamily="34" charset="0"/>
                <a:cs typeface="Arial" panose="020B0604020202020204" pitchFamily="34" charset="0"/>
              </a:rPr>
              <a:t>Family &amp; Community</a:t>
            </a:r>
            <a:r>
              <a:rPr lang="en-US" sz="4400" b="1" dirty="0">
                <a:solidFill>
                  <a:srgbClr val="65F343"/>
                </a:solidFill>
                <a:latin typeface="Verdana Pro" panose="020F0502020204030204" pitchFamily="34" charset="0"/>
              </a:rPr>
              <a:t> </a:t>
            </a:r>
            <a:r>
              <a:rPr lang="en-US" sz="4400" b="1" i="1" dirty="0">
                <a:solidFill>
                  <a:srgbClr val="0B36F9"/>
                </a:solidFill>
                <a:latin typeface="Arial" panose="020B0604020202020204" pitchFamily="34" charset="0"/>
                <a:cs typeface="Arial" panose="020B0604020202020204" pitchFamily="34" charset="0"/>
              </a:rPr>
              <a:t>Safety through</a:t>
            </a:r>
          </a:p>
          <a:p>
            <a:pPr algn="ctr"/>
            <a:r>
              <a:rPr lang="en-US" sz="4400" b="1" i="1" dirty="0">
                <a:solidFill>
                  <a:srgbClr val="0B36F9"/>
                </a:solidFill>
                <a:latin typeface="Arial" panose="020B0604020202020204" pitchFamily="34" charset="0"/>
                <a:cs typeface="Arial" panose="020B0604020202020204" pitchFamily="34" charset="0"/>
              </a:rPr>
              <a:t>Individual Empowerment</a:t>
            </a:r>
          </a:p>
          <a:p>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666EC44-EABE-4A54-93BD-8481F5B847B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48" y="336682"/>
            <a:ext cx="1998133" cy="767291"/>
          </a:xfrm>
          <a:prstGeom prst="rect">
            <a:avLst/>
          </a:prstGeom>
          <a:noFill/>
          <a:ln>
            <a:noFill/>
          </a:ln>
        </p:spPr>
      </p:pic>
    </p:spTree>
    <p:extLst>
      <p:ext uri="{BB962C8B-B14F-4D97-AF65-F5344CB8AC3E}">
        <p14:creationId xmlns:p14="http://schemas.microsoft.com/office/powerpoint/2010/main" val="259301220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1886-3C41-5A49-BFEA-6D01618B5B53}"/>
              </a:ext>
            </a:extLst>
          </p:cNvPr>
          <p:cNvSpPr>
            <a:spLocks noGrp="1"/>
          </p:cNvSpPr>
          <p:nvPr>
            <p:ph type="title"/>
          </p:nvPr>
        </p:nvSpPr>
        <p:spPr>
          <a:xfrm>
            <a:off x="4014905" y="679032"/>
            <a:ext cx="6356720" cy="594561"/>
          </a:xfrm>
        </p:spPr>
        <p:txBody>
          <a:bodyPr>
            <a:noAutofit/>
          </a:bodyPr>
          <a:lstStyle/>
          <a:p>
            <a:r>
              <a:rPr lang="en-US" sz="3600" b="1" dirty="0">
                <a:solidFill>
                  <a:srgbClr val="0B36F9"/>
                </a:solidFill>
                <a:latin typeface="Verdana Pro" panose="020F0502020204030204" pitchFamily="34" charset="0"/>
              </a:rPr>
              <a:t>Current Product Lineup</a:t>
            </a:r>
          </a:p>
        </p:txBody>
      </p:sp>
      <p:sp>
        <p:nvSpPr>
          <p:cNvPr id="3" name="Content Placeholder 2">
            <a:extLst>
              <a:ext uri="{FF2B5EF4-FFF2-40B4-BE49-F238E27FC236}">
                <a16:creationId xmlns:a16="http://schemas.microsoft.com/office/drawing/2014/main" id="{0A90FD7A-A85F-4C45-9B7F-80C0DD272C43}"/>
              </a:ext>
            </a:extLst>
          </p:cNvPr>
          <p:cNvSpPr>
            <a:spLocks noGrp="1"/>
          </p:cNvSpPr>
          <p:nvPr>
            <p:ph idx="1"/>
          </p:nvPr>
        </p:nvSpPr>
        <p:spPr>
          <a:xfrm>
            <a:off x="263889" y="1745618"/>
            <a:ext cx="2390821" cy="592930"/>
          </a:xfrm>
        </p:spPr>
        <p:txBody>
          <a:bodyPr>
            <a:normAutofit/>
          </a:bodyPr>
          <a:lstStyle/>
          <a:p>
            <a:pPr marL="0" indent="0">
              <a:buNone/>
            </a:pPr>
            <a:r>
              <a:rPr lang="en-US" sz="2400" b="1" dirty="0">
                <a:solidFill>
                  <a:srgbClr val="0B36F9"/>
                </a:solidFill>
              </a:rPr>
              <a:t>Personal Alarms</a:t>
            </a:r>
          </a:p>
        </p:txBody>
      </p:sp>
      <p:pic>
        <p:nvPicPr>
          <p:cNvPr id="6" name="Picture 5">
            <a:extLst>
              <a:ext uri="{FF2B5EF4-FFF2-40B4-BE49-F238E27FC236}">
                <a16:creationId xmlns:a16="http://schemas.microsoft.com/office/drawing/2014/main" id="{ADE280D4-4FA1-5A47-A78D-614E6003BF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592668"/>
            <a:ext cx="1998133" cy="767291"/>
          </a:xfrm>
          <a:prstGeom prst="rect">
            <a:avLst/>
          </a:prstGeom>
          <a:noFill/>
          <a:ln>
            <a:noFill/>
          </a:ln>
        </p:spPr>
      </p:pic>
      <p:pic>
        <p:nvPicPr>
          <p:cNvPr id="10" name="Picture 9">
            <a:extLst>
              <a:ext uri="{FF2B5EF4-FFF2-40B4-BE49-F238E27FC236}">
                <a16:creationId xmlns:a16="http://schemas.microsoft.com/office/drawing/2014/main" id="{631781F3-3177-364A-8553-58F0BD608C06}"/>
              </a:ext>
            </a:extLst>
          </p:cNvPr>
          <p:cNvPicPr>
            <a:picLocks noChangeAspect="1"/>
          </p:cNvPicPr>
          <p:nvPr/>
        </p:nvPicPr>
        <p:blipFill>
          <a:blip r:embed="rId3"/>
          <a:stretch>
            <a:fillRect/>
          </a:stretch>
        </p:blipFill>
        <p:spPr>
          <a:xfrm>
            <a:off x="536503" y="2069195"/>
            <a:ext cx="1678722" cy="1678722"/>
          </a:xfrm>
          <a:prstGeom prst="rect">
            <a:avLst/>
          </a:prstGeom>
        </p:spPr>
      </p:pic>
      <p:sp>
        <p:nvSpPr>
          <p:cNvPr id="4" name="Rectangle 3">
            <a:extLst>
              <a:ext uri="{FF2B5EF4-FFF2-40B4-BE49-F238E27FC236}">
                <a16:creationId xmlns:a16="http://schemas.microsoft.com/office/drawing/2014/main" id="{72F2A82D-A371-4773-9ED9-BB197789B569}"/>
              </a:ext>
            </a:extLst>
          </p:cNvPr>
          <p:cNvSpPr/>
          <p:nvPr/>
        </p:nvSpPr>
        <p:spPr>
          <a:xfrm>
            <a:off x="2146701" y="3744484"/>
            <a:ext cx="1868204" cy="461665"/>
          </a:xfrm>
          <a:prstGeom prst="rect">
            <a:avLst/>
          </a:prstGeom>
        </p:spPr>
        <p:txBody>
          <a:bodyPr wrap="none">
            <a:spAutoFit/>
          </a:bodyPr>
          <a:lstStyle/>
          <a:p>
            <a:r>
              <a:rPr lang="en-US" sz="2400" b="1" dirty="0">
                <a:solidFill>
                  <a:srgbClr val="0B36F9"/>
                </a:solidFill>
              </a:rPr>
              <a:t>Pepper Spray</a:t>
            </a:r>
          </a:p>
        </p:txBody>
      </p:sp>
      <p:pic>
        <p:nvPicPr>
          <p:cNvPr id="7" name="Picture 6">
            <a:extLst>
              <a:ext uri="{FF2B5EF4-FFF2-40B4-BE49-F238E27FC236}">
                <a16:creationId xmlns:a16="http://schemas.microsoft.com/office/drawing/2014/main" id="{778022DA-21B1-4BEB-8CB8-5EFC89A756D7}"/>
              </a:ext>
            </a:extLst>
          </p:cNvPr>
          <p:cNvPicPr>
            <a:picLocks noChangeAspect="1"/>
          </p:cNvPicPr>
          <p:nvPr/>
        </p:nvPicPr>
        <p:blipFill>
          <a:blip r:embed="rId4"/>
          <a:stretch>
            <a:fillRect/>
          </a:stretch>
        </p:blipFill>
        <p:spPr>
          <a:xfrm>
            <a:off x="1168230" y="4433124"/>
            <a:ext cx="1771912" cy="1771912"/>
          </a:xfrm>
          <a:prstGeom prst="rect">
            <a:avLst/>
          </a:prstGeom>
        </p:spPr>
      </p:pic>
      <p:pic>
        <p:nvPicPr>
          <p:cNvPr id="8" name="Picture 7">
            <a:extLst>
              <a:ext uri="{FF2B5EF4-FFF2-40B4-BE49-F238E27FC236}">
                <a16:creationId xmlns:a16="http://schemas.microsoft.com/office/drawing/2014/main" id="{1B01EEBF-5481-4543-9F68-00E04F4708D5}"/>
              </a:ext>
            </a:extLst>
          </p:cNvPr>
          <p:cNvPicPr>
            <a:picLocks noChangeAspect="1"/>
          </p:cNvPicPr>
          <p:nvPr/>
        </p:nvPicPr>
        <p:blipFill>
          <a:blip r:embed="rId5"/>
          <a:stretch>
            <a:fillRect/>
          </a:stretch>
        </p:blipFill>
        <p:spPr>
          <a:xfrm>
            <a:off x="2478130" y="4293148"/>
            <a:ext cx="2417935" cy="2417935"/>
          </a:xfrm>
          <a:prstGeom prst="rect">
            <a:avLst/>
          </a:prstGeom>
        </p:spPr>
      </p:pic>
      <p:sp>
        <p:nvSpPr>
          <p:cNvPr id="5" name="Rectangle 4">
            <a:extLst>
              <a:ext uri="{FF2B5EF4-FFF2-40B4-BE49-F238E27FC236}">
                <a16:creationId xmlns:a16="http://schemas.microsoft.com/office/drawing/2014/main" id="{E48D7DD5-CCB5-4249-856C-665367670587}"/>
              </a:ext>
            </a:extLst>
          </p:cNvPr>
          <p:cNvSpPr/>
          <p:nvPr/>
        </p:nvSpPr>
        <p:spPr>
          <a:xfrm>
            <a:off x="7500867" y="3732055"/>
            <a:ext cx="1588768" cy="461665"/>
          </a:xfrm>
          <a:prstGeom prst="rect">
            <a:avLst/>
          </a:prstGeom>
        </p:spPr>
        <p:txBody>
          <a:bodyPr wrap="none">
            <a:spAutoFit/>
          </a:bodyPr>
          <a:lstStyle/>
          <a:p>
            <a:r>
              <a:rPr lang="en-US" sz="2400" b="1" dirty="0">
                <a:solidFill>
                  <a:srgbClr val="0B36F9"/>
                </a:solidFill>
              </a:rPr>
              <a:t>Pepper Gel</a:t>
            </a:r>
          </a:p>
        </p:txBody>
      </p:sp>
      <p:pic>
        <p:nvPicPr>
          <p:cNvPr id="12" name="Picture 11">
            <a:extLst>
              <a:ext uri="{FF2B5EF4-FFF2-40B4-BE49-F238E27FC236}">
                <a16:creationId xmlns:a16="http://schemas.microsoft.com/office/drawing/2014/main" id="{ACEDF6CF-04F5-45DC-B07D-51847C10F889}"/>
              </a:ext>
            </a:extLst>
          </p:cNvPr>
          <p:cNvPicPr>
            <a:picLocks noChangeAspect="1"/>
          </p:cNvPicPr>
          <p:nvPr/>
        </p:nvPicPr>
        <p:blipFill>
          <a:blip r:embed="rId6"/>
          <a:stretch>
            <a:fillRect/>
          </a:stretch>
        </p:blipFill>
        <p:spPr>
          <a:xfrm>
            <a:off x="6542853" y="4311218"/>
            <a:ext cx="2546782" cy="2546782"/>
          </a:xfrm>
          <a:prstGeom prst="rect">
            <a:avLst/>
          </a:prstGeom>
        </p:spPr>
      </p:pic>
      <p:pic>
        <p:nvPicPr>
          <p:cNvPr id="13" name="Picture 12">
            <a:extLst>
              <a:ext uri="{FF2B5EF4-FFF2-40B4-BE49-F238E27FC236}">
                <a16:creationId xmlns:a16="http://schemas.microsoft.com/office/drawing/2014/main" id="{4C865047-0C2C-48AC-ABA0-75EF8275455F}"/>
              </a:ext>
            </a:extLst>
          </p:cNvPr>
          <p:cNvPicPr>
            <a:picLocks noChangeAspect="1"/>
          </p:cNvPicPr>
          <p:nvPr/>
        </p:nvPicPr>
        <p:blipFill>
          <a:blip r:embed="rId7"/>
          <a:stretch>
            <a:fillRect/>
          </a:stretch>
        </p:blipFill>
        <p:spPr>
          <a:xfrm>
            <a:off x="8475230" y="4611256"/>
            <a:ext cx="1652755" cy="1666323"/>
          </a:xfrm>
          <a:prstGeom prst="rect">
            <a:avLst/>
          </a:prstGeom>
        </p:spPr>
      </p:pic>
      <p:sp>
        <p:nvSpPr>
          <p:cNvPr id="9" name="Rectangle 8">
            <a:extLst>
              <a:ext uri="{FF2B5EF4-FFF2-40B4-BE49-F238E27FC236}">
                <a16:creationId xmlns:a16="http://schemas.microsoft.com/office/drawing/2014/main" id="{8214EA4E-C8AE-425D-8F7A-590B79B15964}"/>
              </a:ext>
            </a:extLst>
          </p:cNvPr>
          <p:cNvSpPr/>
          <p:nvPr/>
        </p:nvSpPr>
        <p:spPr>
          <a:xfrm>
            <a:off x="10043818" y="1745618"/>
            <a:ext cx="1486304" cy="461665"/>
          </a:xfrm>
          <a:prstGeom prst="rect">
            <a:avLst/>
          </a:prstGeom>
        </p:spPr>
        <p:txBody>
          <a:bodyPr wrap="none">
            <a:spAutoFit/>
          </a:bodyPr>
          <a:lstStyle/>
          <a:p>
            <a:r>
              <a:rPr lang="en-US" sz="2400" b="1" dirty="0">
                <a:solidFill>
                  <a:srgbClr val="0B36F9"/>
                </a:solidFill>
              </a:rPr>
              <a:t>Stun Guns</a:t>
            </a:r>
          </a:p>
        </p:txBody>
      </p:sp>
      <p:pic>
        <p:nvPicPr>
          <p:cNvPr id="15" name="Picture 14">
            <a:extLst>
              <a:ext uri="{FF2B5EF4-FFF2-40B4-BE49-F238E27FC236}">
                <a16:creationId xmlns:a16="http://schemas.microsoft.com/office/drawing/2014/main" id="{8F7FAB48-D34C-4A87-BCF9-B8C47D7BD424}"/>
              </a:ext>
            </a:extLst>
          </p:cNvPr>
          <p:cNvPicPr>
            <a:picLocks noChangeAspect="1"/>
          </p:cNvPicPr>
          <p:nvPr/>
        </p:nvPicPr>
        <p:blipFill>
          <a:blip r:embed="rId8"/>
          <a:stretch>
            <a:fillRect/>
          </a:stretch>
        </p:blipFill>
        <p:spPr>
          <a:xfrm>
            <a:off x="9513579" y="2338548"/>
            <a:ext cx="2546782" cy="2546782"/>
          </a:xfrm>
          <a:prstGeom prst="rect">
            <a:avLst/>
          </a:prstGeom>
        </p:spPr>
      </p:pic>
      <p:pic>
        <p:nvPicPr>
          <p:cNvPr id="1026" name="Picture 2" descr="Pepper Gun 2.0">
            <a:extLst>
              <a:ext uri="{FF2B5EF4-FFF2-40B4-BE49-F238E27FC236}">
                <a16:creationId xmlns:a16="http://schemas.microsoft.com/office/drawing/2014/main" id="{47BC09DB-0DEE-45E3-9286-F098010BD0F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33654" y="1912611"/>
            <a:ext cx="2321788" cy="2321788"/>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2F41066F-34DD-4B46-81DC-B7DBDD6047E6}"/>
              </a:ext>
            </a:extLst>
          </p:cNvPr>
          <p:cNvSpPr/>
          <p:nvPr/>
        </p:nvSpPr>
        <p:spPr>
          <a:xfrm>
            <a:off x="4731267" y="1745618"/>
            <a:ext cx="1811586" cy="461665"/>
          </a:xfrm>
          <a:prstGeom prst="rect">
            <a:avLst/>
          </a:prstGeom>
        </p:spPr>
        <p:txBody>
          <a:bodyPr wrap="none">
            <a:spAutoFit/>
          </a:bodyPr>
          <a:lstStyle/>
          <a:p>
            <a:r>
              <a:rPr lang="en-US" sz="2400" b="1" dirty="0">
                <a:solidFill>
                  <a:srgbClr val="0B36F9"/>
                </a:solidFill>
              </a:rPr>
              <a:t>Pepper Guns</a:t>
            </a:r>
          </a:p>
        </p:txBody>
      </p:sp>
    </p:spTree>
    <p:extLst>
      <p:ext uri="{BB962C8B-B14F-4D97-AF65-F5344CB8AC3E}">
        <p14:creationId xmlns:p14="http://schemas.microsoft.com/office/powerpoint/2010/main" val="81389413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1886-3C41-5A49-BFEA-6D01618B5B53}"/>
              </a:ext>
            </a:extLst>
          </p:cNvPr>
          <p:cNvSpPr>
            <a:spLocks noGrp="1"/>
          </p:cNvSpPr>
          <p:nvPr>
            <p:ph type="title"/>
          </p:nvPr>
        </p:nvSpPr>
        <p:spPr>
          <a:xfrm>
            <a:off x="3451771" y="328084"/>
            <a:ext cx="6803273" cy="1296458"/>
          </a:xfrm>
        </p:spPr>
        <p:txBody>
          <a:bodyPr>
            <a:noAutofit/>
          </a:bodyPr>
          <a:lstStyle/>
          <a:p>
            <a:r>
              <a:rPr lang="en-US" b="1" dirty="0">
                <a:solidFill>
                  <a:srgbClr val="0B36F9"/>
                </a:solidFill>
                <a:latin typeface="Verdana Pro" panose="020F0502020204030204" pitchFamily="34" charset="0"/>
              </a:rPr>
              <a:t>Product Line Refresh</a:t>
            </a:r>
          </a:p>
        </p:txBody>
      </p:sp>
      <p:pic>
        <p:nvPicPr>
          <p:cNvPr id="6" name="Picture 5">
            <a:extLst>
              <a:ext uri="{FF2B5EF4-FFF2-40B4-BE49-F238E27FC236}">
                <a16:creationId xmlns:a16="http://schemas.microsoft.com/office/drawing/2014/main" id="{ADE280D4-4FA1-5A47-A78D-614E6003BF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592668"/>
            <a:ext cx="1998133" cy="767291"/>
          </a:xfrm>
          <a:prstGeom prst="rect">
            <a:avLst/>
          </a:prstGeom>
          <a:noFill/>
          <a:ln>
            <a:noFill/>
          </a:ln>
        </p:spPr>
      </p:pic>
      <p:pic>
        <p:nvPicPr>
          <p:cNvPr id="5" name="Picture 4">
            <a:extLst>
              <a:ext uri="{FF2B5EF4-FFF2-40B4-BE49-F238E27FC236}">
                <a16:creationId xmlns:a16="http://schemas.microsoft.com/office/drawing/2014/main" id="{F4896693-8621-AC4B-A59C-14282946E067}"/>
              </a:ext>
            </a:extLst>
          </p:cNvPr>
          <p:cNvPicPr>
            <a:picLocks noChangeAspect="1"/>
          </p:cNvPicPr>
          <p:nvPr/>
        </p:nvPicPr>
        <p:blipFill>
          <a:blip r:embed="rId3"/>
          <a:stretch>
            <a:fillRect/>
          </a:stretch>
        </p:blipFill>
        <p:spPr>
          <a:xfrm>
            <a:off x="215899" y="1774224"/>
            <a:ext cx="3099766" cy="3099766"/>
          </a:xfrm>
          <a:prstGeom prst="rect">
            <a:avLst/>
          </a:prstGeom>
        </p:spPr>
      </p:pic>
      <p:pic>
        <p:nvPicPr>
          <p:cNvPr id="10" name="Picture 9">
            <a:extLst>
              <a:ext uri="{FF2B5EF4-FFF2-40B4-BE49-F238E27FC236}">
                <a16:creationId xmlns:a16="http://schemas.microsoft.com/office/drawing/2014/main" id="{3D0095EC-B3FC-3A48-AB95-F2EDE61D6BED}"/>
              </a:ext>
            </a:extLst>
          </p:cNvPr>
          <p:cNvPicPr>
            <a:picLocks noChangeAspect="1"/>
          </p:cNvPicPr>
          <p:nvPr/>
        </p:nvPicPr>
        <p:blipFill>
          <a:blip r:embed="rId4"/>
          <a:stretch>
            <a:fillRect/>
          </a:stretch>
        </p:blipFill>
        <p:spPr>
          <a:xfrm>
            <a:off x="7931150" y="2782338"/>
            <a:ext cx="4044951" cy="3957017"/>
          </a:xfrm>
          <a:prstGeom prst="rect">
            <a:avLst/>
          </a:prstGeom>
        </p:spPr>
      </p:pic>
      <p:pic>
        <p:nvPicPr>
          <p:cNvPr id="4" name="Picture 3" descr="A close up of a device&#10;&#10;Description automatically generated">
            <a:extLst>
              <a:ext uri="{FF2B5EF4-FFF2-40B4-BE49-F238E27FC236}">
                <a16:creationId xmlns:a16="http://schemas.microsoft.com/office/drawing/2014/main" id="{182525A1-4838-4864-B7ED-307AE7157A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5741" y="2022723"/>
            <a:ext cx="1457111" cy="2229728"/>
          </a:xfrm>
          <a:prstGeom prst="rect">
            <a:avLst/>
          </a:prstGeom>
        </p:spPr>
      </p:pic>
      <p:pic>
        <p:nvPicPr>
          <p:cNvPr id="8" name="Picture 7" descr="A close up of a device&#10;&#10;Description automatically generated">
            <a:extLst>
              <a:ext uri="{FF2B5EF4-FFF2-40B4-BE49-F238E27FC236}">
                <a16:creationId xmlns:a16="http://schemas.microsoft.com/office/drawing/2014/main" id="{A944FBD8-774C-4281-AFE8-1DE7BC2D3E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0581" y="2017223"/>
            <a:ext cx="1444608" cy="2190564"/>
          </a:xfrm>
          <a:prstGeom prst="rect">
            <a:avLst/>
          </a:prstGeom>
        </p:spPr>
      </p:pic>
      <p:pic>
        <p:nvPicPr>
          <p:cNvPr id="12" name="Picture 11" descr="A picture containing pink&#10;&#10;Description automatically generated">
            <a:extLst>
              <a:ext uri="{FF2B5EF4-FFF2-40B4-BE49-F238E27FC236}">
                <a16:creationId xmlns:a16="http://schemas.microsoft.com/office/drawing/2014/main" id="{CDFDDFDE-1A92-4B7A-89DA-5B11F08865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79435" y="4263384"/>
            <a:ext cx="1651945" cy="2173894"/>
          </a:xfrm>
          <a:prstGeom prst="rect">
            <a:avLst/>
          </a:prstGeom>
        </p:spPr>
      </p:pic>
      <p:pic>
        <p:nvPicPr>
          <p:cNvPr id="14" name="Picture 13">
            <a:extLst>
              <a:ext uri="{FF2B5EF4-FFF2-40B4-BE49-F238E27FC236}">
                <a16:creationId xmlns:a16="http://schemas.microsoft.com/office/drawing/2014/main" id="{15971701-DDCE-475F-B2E6-02F5696696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71534" y="1992300"/>
            <a:ext cx="1182884" cy="2218543"/>
          </a:xfrm>
          <a:prstGeom prst="rect">
            <a:avLst/>
          </a:prstGeom>
        </p:spPr>
      </p:pic>
      <p:pic>
        <p:nvPicPr>
          <p:cNvPr id="23" name="Picture 22" descr="A close up of a device&#10;&#10;Description automatically generated">
            <a:extLst>
              <a:ext uri="{FF2B5EF4-FFF2-40B4-BE49-F238E27FC236}">
                <a16:creationId xmlns:a16="http://schemas.microsoft.com/office/drawing/2014/main" id="{D034EC28-BDD2-4D7F-8567-C68E19F3A02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16451" y="4252451"/>
            <a:ext cx="1477489" cy="2240424"/>
          </a:xfrm>
          <a:prstGeom prst="rect">
            <a:avLst/>
          </a:prstGeom>
        </p:spPr>
      </p:pic>
    </p:spTree>
    <p:extLst>
      <p:ext uri="{BB962C8B-B14F-4D97-AF65-F5344CB8AC3E}">
        <p14:creationId xmlns:p14="http://schemas.microsoft.com/office/powerpoint/2010/main" val="156008429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DFE752-CD3E-ED43-AB5E-AA50065744DE}"/>
              </a:ext>
            </a:extLst>
          </p:cNvPr>
          <p:cNvSpPr>
            <a:spLocks noGrp="1"/>
          </p:cNvSpPr>
          <p:nvPr>
            <p:ph idx="1"/>
          </p:nvPr>
        </p:nvSpPr>
        <p:spPr>
          <a:xfrm>
            <a:off x="838200" y="1253331"/>
            <a:ext cx="10515600" cy="4351338"/>
          </a:xfrm>
        </p:spPr>
        <p:txBody>
          <a:bodyPr anchor="ctr">
            <a:normAutofit/>
          </a:bodyPr>
          <a:lstStyle/>
          <a:p>
            <a:pPr marL="0" indent="0" algn="ctr">
              <a:buNone/>
            </a:pPr>
            <a:r>
              <a:rPr lang="en-US" sz="7200" dirty="0">
                <a:solidFill>
                  <a:srgbClr val="0B36F9"/>
                </a:solidFill>
                <a:latin typeface="Verdana Pro" panose="020B0604030504040204" pitchFamily="34" charset="0"/>
              </a:rPr>
              <a:t>We are </a:t>
            </a:r>
            <a:r>
              <a:rPr lang="en-US" sz="7200" i="1" dirty="0">
                <a:solidFill>
                  <a:srgbClr val="0B36F9"/>
                </a:solidFill>
                <a:latin typeface="Verdana Pro" panose="020B0604030504040204" pitchFamily="34" charset="0"/>
              </a:rPr>
              <a:t>THE BRAND</a:t>
            </a:r>
          </a:p>
        </p:txBody>
      </p:sp>
    </p:spTree>
    <p:extLst>
      <p:ext uri="{BB962C8B-B14F-4D97-AF65-F5344CB8AC3E}">
        <p14:creationId xmlns:p14="http://schemas.microsoft.com/office/powerpoint/2010/main" val="333578167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1886-3C41-5A49-BFEA-6D01618B5B53}"/>
              </a:ext>
            </a:extLst>
          </p:cNvPr>
          <p:cNvSpPr>
            <a:spLocks noGrp="1"/>
          </p:cNvSpPr>
          <p:nvPr>
            <p:ph type="title"/>
          </p:nvPr>
        </p:nvSpPr>
        <p:spPr>
          <a:xfrm>
            <a:off x="3341944" y="441855"/>
            <a:ext cx="8011856" cy="1068916"/>
          </a:xfrm>
        </p:spPr>
        <p:txBody>
          <a:bodyPr>
            <a:noAutofit/>
          </a:bodyPr>
          <a:lstStyle/>
          <a:p>
            <a:pPr algn="ctr"/>
            <a:r>
              <a:rPr lang="en-US" sz="3200" b="1" dirty="0">
                <a:solidFill>
                  <a:srgbClr val="0B36F9"/>
                </a:solidFill>
                <a:latin typeface="Verdana Pro" panose="020F0502020204030204" pitchFamily="34" charset="0"/>
              </a:rPr>
              <a:t>Brand Awareness</a:t>
            </a:r>
            <a:br>
              <a:rPr lang="en-US" b="1" dirty="0">
                <a:solidFill>
                  <a:srgbClr val="0B36F9"/>
                </a:solidFill>
                <a:latin typeface="Verdana Pro" panose="020F0502020204030204" pitchFamily="34" charset="0"/>
              </a:rPr>
            </a:br>
            <a:r>
              <a:rPr lang="en-US" sz="1800" b="1" dirty="0">
                <a:solidFill>
                  <a:srgbClr val="0B36F9"/>
                </a:solidFill>
                <a:latin typeface="Verdana Pro" panose="020F0502020204030204" pitchFamily="34" charset="0"/>
              </a:rPr>
              <a:t>(Among Male Buyers, Armed Women, and Unarmed Women)</a:t>
            </a:r>
          </a:p>
        </p:txBody>
      </p:sp>
      <p:pic>
        <p:nvPicPr>
          <p:cNvPr id="6" name="Picture 5">
            <a:extLst>
              <a:ext uri="{FF2B5EF4-FFF2-40B4-BE49-F238E27FC236}">
                <a16:creationId xmlns:a16="http://schemas.microsoft.com/office/drawing/2014/main" id="{ADE280D4-4FA1-5A47-A78D-614E6003BF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592668"/>
            <a:ext cx="1998133" cy="767291"/>
          </a:xfrm>
          <a:prstGeom prst="rect">
            <a:avLst/>
          </a:prstGeom>
          <a:noFill/>
          <a:ln>
            <a:noFill/>
          </a:ln>
        </p:spPr>
      </p:pic>
      <p:graphicFrame>
        <p:nvGraphicFramePr>
          <p:cNvPr id="9" name="Chart 8">
            <a:extLst>
              <a:ext uri="{FF2B5EF4-FFF2-40B4-BE49-F238E27FC236}">
                <a16:creationId xmlns:a16="http://schemas.microsoft.com/office/drawing/2014/main" id="{5B4D1289-802C-4BAB-B609-49A00446E37C}"/>
              </a:ext>
            </a:extLst>
          </p:cNvPr>
          <p:cNvGraphicFramePr>
            <a:graphicFrameLocks/>
          </p:cNvGraphicFramePr>
          <p:nvPr>
            <p:extLst>
              <p:ext uri="{D42A27DB-BD31-4B8C-83A1-F6EECF244321}">
                <p14:modId xmlns:p14="http://schemas.microsoft.com/office/powerpoint/2010/main" val="537329131"/>
              </p:ext>
            </p:extLst>
          </p:nvPr>
        </p:nvGraphicFramePr>
        <p:xfrm>
          <a:off x="1927123" y="1661584"/>
          <a:ext cx="7649496" cy="483129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9553B2D4-EAFE-4223-B438-7497F01E712E}"/>
              </a:ext>
            </a:extLst>
          </p:cNvPr>
          <p:cNvSpPr txBox="1"/>
          <p:nvPr/>
        </p:nvSpPr>
        <p:spPr>
          <a:xfrm>
            <a:off x="9576619" y="6492874"/>
            <a:ext cx="2771262" cy="400110"/>
          </a:xfrm>
          <a:prstGeom prst="rect">
            <a:avLst/>
          </a:prstGeom>
          <a:noFill/>
        </p:spPr>
        <p:txBody>
          <a:bodyPr wrap="square" rtlCol="0">
            <a:spAutoFit/>
          </a:bodyPr>
          <a:lstStyle/>
          <a:p>
            <a:r>
              <a:rPr lang="en-US" sz="1000" dirty="0">
                <a:latin typeface="Verdana Pro" panose="020B0604030504040204" pitchFamily="34" charset="0"/>
              </a:rPr>
              <a:t>Source: Nottingham-Spirk  Consumer Insight Survey March 2020</a:t>
            </a:r>
          </a:p>
        </p:txBody>
      </p:sp>
    </p:spTree>
    <p:extLst>
      <p:ext uri="{BB962C8B-B14F-4D97-AF65-F5344CB8AC3E}">
        <p14:creationId xmlns:p14="http://schemas.microsoft.com/office/powerpoint/2010/main" val="33096038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1886-3C41-5A49-BFEA-6D01618B5B53}"/>
              </a:ext>
            </a:extLst>
          </p:cNvPr>
          <p:cNvSpPr>
            <a:spLocks noGrp="1"/>
          </p:cNvSpPr>
          <p:nvPr>
            <p:ph type="title"/>
          </p:nvPr>
        </p:nvSpPr>
        <p:spPr>
          <a:xfrm>
            <a:off x="4557524" y="721340"/>
            <a:ext cx="5052482" cy="509945"/>
          </a:xfrm>
        </p:spPr>
        <p:txBody>
          <a:bodyPr>
            <a:noAutofit/>
          </a:bodyPr>
          <a:lstStyle/>
          <a:p>
            <a:r>
              <a:rPr lang="en-US" sz="3600" b="1" dirty="0">
                <a:solidFill>
                  <a:srgbClr val="0B36F9"/>
                </a:solidFill>
                <a:latin typeface="Verdana Pro" panose="020F0502020204030204" pitchFamily="34" charset="0"/>
              </a:rPr>
              <a:t>Brand Comparison</a:t>
            </a:r>
          </a:p>
        </p:txBody>
      </p:sp>
      <p:pic>
        <p:nvPicPr>
          <p:cNvPr id="6" name="Picture 5">
            <a:extLst>
              <a:ext uri="{FF2B5EF4-FFF2-40B4-BE49-F238E27FC236}">
                <a16:creationId xmlns:a16="http://schemas.microsoft.com/office/drawing/2014/main" id="{ADE280D4-4FA1-5A47-A78D-614E6003BF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592668"/>
            <a:ext cx="1998133" cy="767291"/>
          </a:xfrm>
          <a:prstGeom prst="rect">
            <a:avLst/>
          </a:prstGeom>
          <a:noFill/>
          <a:ln>
            <a:noFill/>
          </a:ln>
        </p:spPr>
      </p:pic>
      <p:graphicFrame>
        <p:nvGraphicFramePr>
          <p:cNvPr id="7" name="Table 6">
            <a:extLst>
              <a:ext uri="{FF2B5EF4-FFF2-40B4-BE49-F238E27FC236}">
                <a16:creationId xmlns:a16="http://schemas.microsoft.com/office/drawing/2014/main" id="{D844BC74-2AC1-46E0-A623-3305DE56CD8C}"/>
              </a:ext>
            </a:extLst>
          </p:cNvPr>
          <p:cNvGraphicFramePr>
            <a:graphicFrameLocks noGrp="1"/>
          </p:cNvGraphicFramePr>
          <p:nvPr>
            <p:extLst>
              <p:ext uri="{D42A27DB-BD31-4B8C-83A1-F6EECF244321}">
                <p14:modId xmlns:p14="http://schemas.microsoft.com/office/powerpoint/2010/main" val="2804077120"/>
              </p:ext>
            </p:extLst>
          </p:nvPr>
        </p:nvGraphicFramePr>
        <p:xfrm>
          <a:off x="383457" y="2694039"/>
          <a:ext cx="11405418" cy="2831689"/>
        </p:xfrm>
        <a:graphic>
          <a:graphicData uri="http://schemas.openxmlformats.org/drawingml/2006/table">
            <a:tbl>
              <a:tblPr>
                <a:tableStyleId>{5C22544A-7EE6-4342-B048-85BDC9FD1C3A}</a:tableStyleId>
              </a:tblPr>
              <a:tblGrid>
                <a:gridCol w="1674322">
                  <a:extLst>
                    <a:ext uri="{9D8B030D-6E8A-4147-A177-3AD203B41FA5}">
                      <a16:colId xmlns:a16="http://schemas.microsoft.com/office/drawing/2014/main" val="65505393"/>
                    </a:ext>
                  </a:extLst>
                </a:gridCol>
                <a:gridCol w="1216387">
                  <a:extLst>
                    <a:ext uri="{9D8B030D-6E8A-4147-A177-3AD203B41FA5}">
                      <a16:colId xmlns:a16="http://schemas.microsoft.com/office/drawing/2014/main" val="4173080468"/>
                    </a:ext>
                  </a:extLst>
                </a:gridCol>
                <a:gridCol w="1216387">
                  <a:extLst>
                    <a:ext uri="{9D8B030D-6E8A-4147-A177-3AD203B41FA5}">
                      <a16:colId xmlns:a16="http://schemas.microsoft.com/office/drawing/2014/main" val="3954661026"/>
                    </a:ext>
                  </a:extLst>
                </a:gridCol>
                <a:gridCol w="1216387">
                  <a:extLst>
                    <a:ext uri="{9D8B030D-6E8A-4147-A177-3AD203B41FA5}">
                      <a16:colId xmlns:a16="http://schemas.microsoft.com/office/drawing/2014/main" val="3889811935"/>
                    </a:ext>
                  </a:extLst>
                </a:gridCol>
                <a:gridCol w="1216387">
                  <a:extLst>
                    <a:ext uri="{9D8B030D-6E8A-4147-A177-3AD203B41FA5}">
                      <a16:colId xmlns:a16="http://schemas.microsoft.com/office/drawing/2014/main" val="584615637"/>
                    </a:ext>
                  </a:extLst>
                </a:gridCol>
                <a:gridCol w="1216387">
                  <a:extLst>
                    <a:ext uri="{9D8B030D-6E8A-4147-A177-3AD203B41FA5}">
                      <a16:colId xmlns:a16="http://schemas.microsoft.com/office/drawing/2014/main" val="481301473"/>
                    </a:ext>
                  </a:extLst>
                </a:gridCol>
                <a:gridCol w="1216387">
                  <a:extLst>
                    <a:ext uri="{9D8B030D-6E8A-4147-A177-3AD203B41FA5}">
                      <a16:colId xmlns:a16="http://schemas.microsoft.com/office/drawing/2014/main" val="496913571"/>
                    </a:ext>
                  </a:extLst>
                </a:gridCol>
                <a:gridCol w="1216387">
                  <a:extLst>
                    <a:ext uri="{9D8B030D-6E8A-4147-A177-3AD203B41FA5}">
                      <a16:colId xmlns:a16="http://schemas.microsoft.com/office/drawing/2014/main" val="3895208897"/>
                    </a:ext>
                  </a:extLst>
                </a:gridCol>
                <a:gridCol w="1216387">
                  <a:extLst>
                    <a:ext uri="{9D8B030D-6E8A-4147-A177-3AD203B41FA5}">
                      <a16:colId xmlns:a16="http://schemas.microsoft.com/office/drawing/2014/main" val="981400307"/>
                    </a:ext>
                  </a:extLst>
                </a:gridCol>
              </a:tblGrid>
              <a:tr h="675580">
                <a:tc>
                  <a:txBody>
                    <a:bodyPr/>
                    <a:lstStyle/>
                    <a:p>
                      <a:pPr algn="l" fontAlgn="b"/>
                      <a:r>
                        <a:rPr lang="en-US" sz="1100" u="none" strike="noStrike" dirty="0">
                          <a:effectLst/>
                        </a:rPr>
                        <a:t> </a:t>
                      </a:r>
                      <a:endParaRPr lang="en-US" sz="1100" b="1" i="0" u="none" strike="noStrike" dirty="0">
                        <a:solidFill>
                          <a:srgbClr val="000000"/>
                        </a:solidFill>
                        <a:effectLst/>
                        <a:latin typeface="Verdana Pro" panose="020B0604030504040204" pitchFamily="34" charset="0"/>
                      </a:endParaRPr>
                    </a:p>
                  </a:txBody>
                  <a:tcPr marL="0" marR="0" marT="0" marB="0" anchor="b"/>
                </a:tc>
                <a:tc>
                  <a:txBody>
                    <a:bodyPr/>
                    <a:lstStyle/>
                    <a:p>
                      <a:pPr algn="ctr" fontAlgn="ctr"/>
                      <a:r>
                        <a:rPr lang="en-US" sz="1200" b="1" u="none" strike="noStrike" dirty="0">
                          <a:effectLst/>
                          <a:latin typeface="Verdana Pro" panose="020B0604030504040204" pitchFamily="34" charset="0"/>
                        </a:rPr>
                        <a:t>Strong Brand Recognition</a:t>
                      </a:r>
                      <a:endParaRPr lang="en-US" sz="1200" b="1" i="0" u="none" strike="noStrike" dirty="0">
                        <a:solidFill>
                          <a:srgbClr val="000000"/>
                        </a:solidFill>
                        <a:effectLst/>
                        <a:latin typeface="Verdana Pro" panose="020B0604030504040204" pitchFamily="34" charset="0"/>
                      </a:endParaRPr>
                    </a:p>
                  </a:txBody>
                  <a:tcPr marL="0" marR="0" marT="0" marB="0" anchor="ctr"/>
                </a:tc>
                <a:tc>
                  <a:txBody>
                    <a:bodyPr/>
                    <a:lstStyle/>
                    <a:p>
                      <a:pPr algn="ctr" fontAlgn="ctr"/>
                      <a:r>
                        <a:rPr lang="en-US" sz="1200" b="1" u="none" strike="noStrike" dirty="0">
                          <a:effectLst/>
                          <a:latin typeface="Verdana Pro" panose="020B0604030504040204" pitchFamily="34" charset="0"/>
                        </a:rPr>
                        <a:t>Original &amp; Authentic</a:t>
                      </a:r>
                      <a:endParaRPr lang="en-US" sz="1200" b="1" i="0" u="none" strike="noStrike" dirty="0">
                        <a:solidFill>
                          <a:srgbClr val="000000"/>
                        </a:solidFill>
                        <a:effectLst/>
                        <a:latin typeface="Verdana Pro" panose="020B0604030504040204" pitchFamily="34" charset="0"/>
                      </a:endParaRPr>
                    </a:p>
                  </a:txBody>
                  <a:tcPr marL="0" marR="0" marT="0" marB="0" anchor="ctr"/>
                </a:tc>
                <a:tc>
                  <a:txBody>
                    <a:bodyPr/>
                    <a:lstStyle/>
                    <a:p>
                      <a:pPr algn="ctr" fontAlgn="ctr"/>
                      <a:r>
                        <a:rPr lang="en-US" sz="1200" b="1" u="none" strike="noStrike" dirty="0">
                          <a:effectLst/>
                          <a:latin typeface="Verdana Pro" panose="020B0604030504040204" pitchFamily="34" charset="0"/>
                        </a:rPr>
                        <a:t>Product Innovator</a:t>
                      </a:r>
                      <a:endParaRPr lang="en-US" sz="1200" b="1" i="0" u="none" strike="noStrike" dirty="0">
                        <a:solidFill>
                          <a:srgbClr val="000000"/>
                        </a:solidFill>
                        <a:effectLst/>
                        <a:latin typeface="Verdana Pro" panose="020B0604030504040204" pitchFamily="34" charset="0"/>
                      </a:endParaRPr>
                    </a:p>
                  </a:txBody>
                  <a:tcPr marL="0" marR="0" marT="0" marB="0" anchor="ctr"/>
                </a:tc>
                <a:tc>
                  <a:txBody>
                    <a:bodyPr/>
                    <a:lstStyle/>
                    <a:p>
                      <a:pPr algn="ctr" fontAlgn="ctr"/>
                      <a:r>
                        <a:rPr lang="en-US" sz="1200" b="1" u="none" strike="noStrike" dirty="0">
                          <a:effectLst/>
                          <a:latin typeface="Verdana Pro" panose="020B0604030504040204" pitchFamily="34" charset="0"/>
                        </a:rPr>
                        <a:t>Quality   Level</a:t>
                      </a:r>
                      <a:endParaRPr lang="en-US" sz="1200" b="1" i="0" u="none" strike="noStrike" dirty="0">
                        <a:solidFill>
                          <a:srgbClr val="000000"/>
                        </a:solidFill>
                        <a:effectLst/>
                        <a:latin typeface="Verdana Pro" panose="020B0604030504040204" pitchFamily="34" charset="0"/>
                      </a:endParaRPr>
                    </a:p>
                  </a:txBody>
                  <a:tcPr marL="0" marR="0" marT="0" marB="0" anchor="ctr"/>
                </a:tc>
                <a:tc>
                  <a:txBody>
                    <a:bodyPr/>
                    <a:lstStyle/>
                    <a:p>
                      <a:pPr algn="ctr" fontAlgn="ctr"/>
                      <a:r>
                        <a:rPr lang="en-US" sz="1200" b="1" u="none" strike="noStrike" dirty="0">
                          <a:effectLst/>
                          <a:latin typeface="Verdana Pro" panose="020B0604030504040204" pitchFamily="34" charset="0"/>
                        </a:rPr>
                        <a:t>Retail Price Point</a:t>
                      </a:r>
                      <a:endParaRPr lang="en-US" sz="1200" b="1" i="0" u="none" strike="noStrike" dirty="0">
                        <a:solidFill>
                          <a:srgbClr val="000000"/>
                        </a:solidFill>
                        <a:effectLst/>
                        <a:latin typeface="Verdana Pro" panose="020B0604030504040204" pitchFamily="34" charset="0"/>
                      </a:endParaRPr>
                    </a:p>
                  </a:txBody>
                  <a:tcPr marL="0" marR="0" marT="0" marB="0" anchor="ctr"/>
                </a:tc>
                <a:tc>
                  <a:txBody>
                    <a:bodyPr/>
                    <a:lstStyle/>
                    <a:p>
                      <a:pPr algn="ctr" fontAlgn="ctr"/>
                      <a:r>
                        <a:rPr lang="en-US" sz="1200" b="1" u="none" strike="noStrike" dirty="0">
                          <a:effectLst/>
                          <a:latin typeface="Verdana Pro" panose="020B0604030504040204" pitchFamily="34" charset="0"/>
                        </a:rPr>
                        <a:t>Retail   Margin</a:t>
                      </a:r>
                      <a:endParaRPr lang="en-US" sz="1200" b="1" i="0" u="none" strike="noStrike" dirty="0">
                        <a:solidFill>
                          <a:srgbClr val="000000"/>
                        </a:solidFill>
                        <a:effectLst/>
                        <a:latin typeface="Verdana Pro" panose="020B0604030504040204" pitchFamily="34" charset="0"/>
                      </a:endParaRPr>
                    </a:p>
                  </a:txBody>
                  <a:tcPr marL="0" marR="0" marT="0" marB="0" anchor="ctr"/>
                </a:tc>
                <a:tc>
                  <a:txBody>
                    <a:bodyPr/>
                    <a:lstStyle/>
                    <a:p>
                      <a:pPr algn="ctr" fontAlgn="ctr"/>
                      <a:r>
                        <a:rPr lang="en-US" sz="1200" b="1" u="none" strike="noStrike" dirty="0">
                          <a:effectLst/>
                          <a:latin typeface="Verdana Pro" panose="020B0604030504040204" pitchFamily="34" charset="0"/>
                        </a:rPr>
                        <a:t>DTC         Sales    Leader</a:t>
                      </a:r>
                      <a:endParaRPr lang="en-US" sz="1200" b="1" i="0" u="none" strike="noStrike" dirty="0">
                        <a:solidFill>
                          <a:srgbClr val="000000"/>
                        </a:solidFill>
                        <a:effectLst/>
                        <a:latin typeface="Verdana Pro" panose="020B0604030504040204" pitchFamily="34" charset="0"/>
                      </a:endParaRPr>
                    </a:p>
                  </a:txBody>
                  <a:tcPr marL="0" marR="0" marT="0" marB="0" anchor="ctr"/>
                </a:tc>
                <a:tc>
                  <a:txBody>
                    <a:bodyPr/>
                    <a:lstStyle/>
                    <a:p>
                      <a:pPr algn="ctr" fontAlgn="ctr"/>
                      <a:r>
                        <a:rPr lang="en-US" sz="1200" b="1" u="none" strike="noStrike" dirty="0">
                          <a:effectLst/>
                          <a:latin typeface="Verdana Pro" panose="020B0604030504040204" pitchFamily="34" charset="0"/>
                        </a:rPr>
                        <a:t>Amazon         Sales     Leader</a:t>
                      </a:r>
                      <a:endParaRPr lang="en-US" sz="1200" b="1" i="0" u="none" strike="noStrike" dirty="0">
                        <a:solidFill>
                          <a:srgbClr val="000000"/>
                        </a:solidFill>
                        <a:effectLst/>
                        <a:latin typeface="Verdana Pro" panose="020B0604030504040204" pitchFamily="34" charset="0"/>
                      </a:endParaRPr>
                    </a:p>
                  </a:txBody>
                  <a:tcPr marL="0" marR="0" marT="0" marB="0" anchor="ctr"/>
                </a:tc>
                <a:extLst>
                  <a:ext uri="{0D108BD9-81ED-4DB2-BD59-A6C34878D82A}">
                    <a16:rowId xmlns:a16="http://schemas.microsoft.com/office/drawing/2014/main" val="1552626892"/>
                  </a:ext>
                </a:extLst>
              </a:tr>
              <a:tr h="718703">
                <a:tc>
                  <a:txBody>
                    <a:bodyPr/>
                    <a:lstStyle/>
                    <a:p>
                      <a:pPr algn="ctr" fontAlgn="ctr"/>
                      <a:r>
                        <a:rPr lang="en-US" sz="1400" b="1" i="0" u="none" strike="noStrike" dirty="0">
                          <a:solidFill>
                            <a:srgbClr val="000000"/>
                          </a:solidFill>
                          <a:effectLst/>
                          <a:latin typeface="Verdana Pro" panose="020B0604030504040204" pitchFamily="34" charset="0"/>
                        </a:rPr>
                        <a:t>Mace Brand</a:t>
                      </a:r>
                    </a:p>
                  </a:txBody>
                  <a:tcPr marL="0" marR="0" marT="0" marB="0" anchor="ctr"/>
                </a:tc>
                <a:tc>
                  <a:txBody>
                    <a:bodyPr/>
                    <a:lstStyle/>
                    <a:p>
                      <a:pPr algn="ctr" fontAlgn="ctr"/>
                      <a:endParaRPr lang="en-US" sz="1100" b="1" i="0" u="none" strike="noStrike" dirty="0">
                        <a:solidFill>
                          <a:srgbClr val="000000"/>
                        </a:solidFill>
                        <a:effectLst/>
                        <a:latin typeface="Verdana Pro" panose="020B0604030504040204" pitchFamily="34" charset="0"/>
                      </a:endParaRPr>
                    </a:p>
                  </a:txBody>
                  <a:tcPr marL="0" marR="0" marT="0" marB="0" anchor="ctr"/>
                </a:tc>
                <a:tc>
                  <a:txBody>
                    <a:bodyPr/>
                    <a:lstStyle/>
                    <a:p>
                      <a:pPr algn="ctr" fontAlgn="ctr"/>
                      <a:endParaRPr lang="en-US" sz="1100" b="1" i="0" u="none" strike="noStrike" dirty="0">
                        <a:solidFill>
                          <a:srgbClr val="000000"/>
                        </a:solidFill>
                        <a:effectLst/>
                        <a:latin typeface="Verdana Pro" panose="020B0604030504040204" pitchFamily="34" charset="0"/>
                      </a:endParaRPr>
                    </a:p>
                  </a:txBody>
                  <a:tcPr marL="0" marR="0" marT="0" marB="0" anchor="ctr"/>
                </a:tc>
                <a:tc>
                  <a:txBody>
                    <a:bodyPr/>
                    <a:lstStyle/>
                    <a:p>
                      <a:pPr algn="l" fontAlgn="b"/>
                      <a:endParaRPr lang="en-US" sz="1100" b="1" i="0" u="none" strike="noStrike" dirty="0">
                        <a:solidFill>
                          <a:srgbClr val="000000"/>
                        </a:solidFill>
                        <a:effectLst/>
                        <a:latin typeface="Verdana Pro" panose="020B0604030504040204" pitchFamily="34" charset="0"/>
                      </a:endParaRPr>
                    </a:p>
                  </a:txBody>
                  <a:tcPr marL="0" marR="0" marT="0" marB="0" anchor="b"/>
                </a:tc>
                <a:tc>
                  <a:txBody>
                    <a:bodyPr/>
                    <a:lstStyle/>
                    <a:p>
                      <a:pPr algn="ctr" fontAlgn="ctr"/>
                      <a:r>
                        <a:rPr lang="en-US" sz="1200" b="1" u="none" strike="noStrike" dirty="0">
                          <a:effectLst/>
                          <a:latin typeface="Verdana Pro" panose="020B0604030504040204" pitchFamily="34" charset="0"/>
                        </a:rPr>
                        <a:t>High</a:t>
                      </a:r>
                      <a:endParaRPr lang="en-US" sz="1200" b="1" i="0" u="none" strike="noStrike" dirty="0">
                        <a:solidFill>
                          <a:srgbClr val="000000"/>
                        </a:solidFill>
                        <a:effectLst/>
                        <a:latin typeface="Verdana Pro" panose="020B0604030504040204" pitchFamily="34" charset="0"/>
                      </a:endParaRPr>
                    </a:p>
                  </a:txBody>
                  <a:tcPr marL="0" marR="0" marT="0" marB="0" anchor="ctr"/>
                </a:tc>
                <a:tc>
                  <a:txBody>
                    <a:bodyPr/>
                    <a:lstStyle/>
                    <a:p>
                      <a:pPr algn="ctr" fontAlgn="ctr"/>
                      <a:r>
                        <a:rPr lang="en-US" sz="1200" b="1" u="none" strike="noStrike" dirty="0">
                          <a:effectLst/>
                          <a:latin typeface="Verdana Pro" panose="020B0604030504040204" pitchFamily="34" charset="0"/>
                        </a:rPr>
                        <a:t>Premium</a:t>
                      </a:r>
                      <a:endParaRPr lang="en-US" sz="1200" b="1" i="0" u="none" strike="noStrike" dirty="0">
                        <a:solidFill>
                          <a:srgbClr val="000000"/>
                        </a:solidFill>
                        <a:effectLst/>
                        <a:latin typeface="Verdana Pro" panose="020B0604030504040204" pitchFamily="34" charset="0"/>
                      </a:endParaRPr>
                    </a:p>
                  </a:txBody>
                  <a:tcPr marL="0" marR="0" marT="0" marB="0" anchor="ctr"/>
                </a:tc>
                <a:tc>
                  <a:txBody>
                    <a:bodyPr/>
                    <a:lstStyle/>
                    <a:p>
                      <a:pPr algn="ctr" fontAlgn="ctr"/>
                      <a:r>
                        <a:rPr lang="en-US" sz="1200" b="1" u="none" strike="noStrike" dirty="0">
                          <a:effectLst/>
                          <a:latin typeface="Verdana Pro" panose="020B0604030504040204" pitchFamily="34" charset="0"/>
                        </a:rPr>
                        <a:t>High</a:t>
                      </a:r>
                      <a:endParaRPr lang="en-US" sz="1200" b="1" i="0" u="none" strike="noStrike" dirty="0">
                        <a:solidFill>
                          <a:srgbClr val="000000"/>
                        </a:solidFill>
                        <a:effectLst/>
                        <a:latin typeface="Verdana Pro" panose="020B0604030504040204" pitchFamily="34" charset="0"/>
                      </a:endParaRPr>
                    </a:p>
                  </a:txBody>
                  <a:tcPr marL="0" marR="0" marT="0" marB="0" anchor="ctr"/>
                </a:tc>
                <a:tc rowSpan="2">
                  <a:txBody>
                    <a:bodyPr/>
                    <a:lstStyle/>
                    <a:p>
                      <a:pPr algn="l" fontAlgn="b"/>
                      <a:endParaRPr lang="en-US" sz="1100" b="1" i="0" u="none" strike="noStrike" dirty="0">
                        <a:solidFill>
                          <a:srgbClr val="000000"/>
                        </a:solidFill>
                        <a:effectLst/>
                        <a:latin typeface="Verdana Pro" panose="020B0604030504040204" pitchFamily="34" charset="0"/>
                      </a:endParaRPr>
                    </a:p>
                  </a:txBody>
                  <a:tcPr marL="0" marR="0" marT="0" marB="0" anchor="b"/>
                </a:tc>
                <a:tc rowSpan="2">
                  <a:txBody>
                    <a:bodyPr/>
                    <a:lstStyle/>
                    <a:p>
                      <a:pPr algn="l" fontAlgn="b"/>
                      <a:endParaRPr lang="en-US" sz="1100" b="1" i="0" u="none" strike="noStrike" dirty="0">
                        <a:solidFill>
                          <a:srgbClr val="000000"/>
                        </a:solidFill>
                        <a:effectLst/>
                        <a:latin typeface="Verdana Pro" panose="020B0604030504040204" pitchFamily="34" charset="0"/>
                      </a:endParaRPr>
                    </a:p>
                  </a:txBody>
                  <a:tcPr marL="0" marR="0" marT="0" marB="0" anchor="b"/>
                </a:tc>
                <a:extLst>
                  <a:ext uri="{0D108BD9-81ED-4DB2-BD59-A6C34878D82A}">
                    <a16:rowId xmlns:a16="http://schemas.microsoft.com/office/drawing/2014/main" val="2217876226"/>
                  </a:ext>
                </a:extLst>
              </a:tr>
              <a:tr h="718703">
                <a:tc>
                  <a:txBody>
                    <a:bodyPr/>
                    <a:lstStyle/>
                    <a:p>
                      <a:pPr algn="ctr" fontAlgn="ctr"/>
                      <a:r>
                        <a:rPr lang="en-US" sz="1400" b="1" i="0" u="none" strike="noStrike" dirty="0">
                          <a:solidFill>
                            <a:srgbClr val="000000"/>
                          </a:solidFill>
                          <a:effectLst/>
                          <a:latin typeface="Verdana Pro" panose="020B0604030504040204" pitchFamily="34" charset="0"/>
                        </a:rPr>
                        <a:t>Sabre</a:t>
                      </a:r>
                    </a:p>
                  </a:txBody>
                  <a:tcPr marL="0" marR="0" marT="0" marB="0" anchor="ct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tc>
                <a:tc>
                  <a:txBody>
                    <a:bodyPr/>
                    <a:lstStyle/>
                    <a:p>
                      <a:pPr algn="ctr" fontAlgn="ctr"/>
                      <a:r>
                        <a:rPr lang="en-US" sz="1200" b="1" u="none" strike="noStrike" dirty="0">
                          <a:effectLst/>
                          <a:latin typeface="Verdana Pro" panose="020B0604030504040204" pitchFamily="34" charset="0"/>
                        </a:rPr>
                        <a:t>Medium</a:t>
                      </a:r>
                      <a:endParaRPr lang="en-US" sz="1200" b="1" i="0" u="none" strike="noStrike" dirty="0">
                        <a:solidFill>
                          <a:srgbClr val="000000"/>
                        </a:solidFill>
                        <a:effectLst/>
                        <a:latin typeface="Verdana Pro" panose="020B0604030504040204" pitchFamily="34" charset="0"/>
                      </a:endParaRPr>
                    </a:p>
                  </a:txBody>
                  <a:tcPr marL="0" marR="0" marT="0" marB="0" anchor="ctr"/>
                </a:tc>
                <a:tc>
                  <a:txBody>
                    <a:bodyPr/>
                    <a:lstStyle/>
                    <a:p>
                      <a:pPr algn="ctr" fontAlgn="ctr"/>
                      <a:r>
                        <a:rPr lang="en-US" sz="1200" b="1" u="none" strike="noStrike" dirty="0">
                          <a:effectLst/>
                          <a:latin typeface="Verdana Pro" panose="020B0604030504040204" pitchFamily="34" charset="0"/>
                        </a:rPr>
                        <a:t>Opening  Price Point</a:t>
                      </a:r>
                      <a:endParaRPr lang="en-US" sz="1200" b="1" i="0" u="none" strike="noStrike" dirty="0">
                        <a:solidFill>
                          <a:srgbClr val="000000"/>
                        </a:solidFill>
                        <a:effectLst/>
                        <a:latin typeface="Verdana Pro" panose="020B0604030504040204" pitchFamily="34" charset="0"/>
                      </a:endParaRPr>
                    </a:p>
                  </a:txBody>
                  <a:tcPr marL="0" marR="0" marT="0" marB="0" anchor="ctr"/>
                </a:tc>
                <a:tc>
                  <a:txBody>
                    <a:bodyPr/>
                    <a:lstStyle/>
                    <a:p>
                      <a:pPr algn="ctr" fontAlgn="ctr"/>
                      <a:r>
                        <a:rPr lang="en-US" sz="1200" b="1" u="none" strike="noStrike" dirty="0">
                          <a:effectLst/>
                          <a:latin typeface="Verdana Pro" panose="020B0604030504040204" pitchFamily="34" charset="0"/>
                        </a:rPr>
                        <a:t>Medium</a:t>
                      </a:r>
                      <a:endParaRPr lang="en-US" sz="1200" b="1" i="0" u="none" strike="noStrike" dirty="0">
                        <a:solidFill>
                          <a:srgbClr val="000000"/>
                        </a:solidFill>
                        <a:effectLst/>
                        <a:latin typeface="Verdana Pro" panose="020B0604030504040204" pitchFamily="34" charset="0"/>
                      </a:endParaRPr>
                    </a:p>
                  </a:txBody>
                  <a:tcPr marL="0" marR="0"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54616384"/>
                  </a:ext>
                </a:extLst>
              </a:tr>
              <a:tr h="718703">
                <a:tc>
                  <a:txBody>
                    <a:bodyPr/>
                    <a:lstStyle/>
                    <a:p>
                      <a:pPr algn="ctr" fontAlgn="ctr"/>
                      <a:r>
                        <a:rPr lang="en-US" sz="1400" b="1" i="0" u="none" strike="noStrike" dirty="0">
                          <a:solidFill>
                            <a:srgbClr val="000000"/>
                          </a:solidFill>
                          <a:effectLst/>
                          <a:latin typeface="Verdana Pro" panose="020B0604030504040204" pitchFamily="34" charset="0"/>
                        </a:rPr>
                        <a:t>Others</a:t>
                      </a:r>
                    </a:p>
                  </a:txBody>
                  <a:tcPr marL="0" marR="0" marT="0" marB="0" anchor="ctr"/>
                </a:tc>
                <a:tc>
                  <a:txBody>
                    <a:bodyPr/>
                    <a:lstStyle/>
                    <a:p>
                      <a:pPr algn="l" fontAlgn="b"/>
                      <a:endParaRPr lang="en-US" sz="1100" b="1" i="0" u="none" strike="noStrike" dirty="0">
                        <a:solidFill>
                          <a:srgbClr val="000000"/>
                        </a:solidFill>
                        <a:effectLst/>
                        <a:latin typeface="Verdana Pro" panose="020B0604030504040204" pitchFamily="34" charset="0"/>
                      </a:endParaRPr>
                    </a:p>
                  </a:txBody>
                  <a:tcPr marL="0" marR="0" marT="0" marB="0" anchor="b"/>
                </a:tc>
                <a:tc>
                  <a:txBody>
                    <a:bodyPr/>
                    <a:lstStyle/>
                    <a:p>
                      <a:pPr algn="l" fontAlgn="b"/>
                      <a:endParaRPr lang="en-US" sz="1100" b="1" i="0" u="none" strike="noStrike" dirty="0">
                        <a:solidFill>
                          <a:srgbClr val="000000"/>
                        </a:solidFill>
                        <a:effectLst/>
                        <a:latin typeface="Verdana Pro" panose="020B0604030504040204" pitchFamily="34" charset="0"/>
                      </a:endParaRPr>
                    </a:p>
                  </a:txBody>
                  <a:tcPr marL="0" marR="0" marT="0" marB="0" anchor="b"/>
                </a:tc>
                <a:tc>
                  <a:txBody>
                    <a:bodyPr/>
                    <a:lstStyle/>
                    <a:p>
                      <a:pPr algn="l" fontAlgn="b"/>
                      <a:endParaRPr lang="en-US" sz="1100" b="1" i="0" u="none" strike="noStrike" dirty="0">
                        <a:solidFill>
                          <a:srgbClr val="000000"/>
                        </a:solidFill>
                        <a:effectLst/>
                        <a:latin typeface="Verdana Pro" panose="020B0604030504040204" pitchFamily="34" charset="0"/>
                      </a:endParaRPr>
                    </a:p>
                  </a:txBody>
                  <a:tcPr marL="0" marR="0" marT="0" marB="0" anchor="b"/>
                </a:tc>
                <a:tc>
                  <a:txBody>
                    <a:bodyPr/>
                    <a:lstStyle/>
                    <a:p>
                      <a:pPr algn="ctr" fontAlgn="ctr"/>
                      <a:r>
                        <a:rPr lang="en-US" sz="1200" b="1" u="none" strike="noStrike" dirty="0">
                          <a:effectLst/>
                          <a:latin typeface="Verdana Pro" panose="020B0604030504040204" pitchFamily="34" charset="0"/>
                        </a:rPr>
                        <a:t>Med-Low</a:t>
                      </a:r>
                      <a:endParaRPr lang="en-US" sz="1200" b="1" i="0" u="none" strike="noStrike" dirty="0">
                        <a:solidFill>
                          <a:srgbClr val="000000"/>
                        </a:solidFill>
                        <a:effectLst/>
                        <a:latin typeface="Verdana Pro" panose="020B0604030504040204" pitchFamily="34" charset="0"/>
                      </a:endParaRPr>
                    </a:p>
                  </a:txBody>
                  <a:tcPr marL="0" marR="0" marT="0" marB="0" anchor="ctr"/>
                </a:tc>
                <a:tc>
                  <a:txBody>
                    <a:bodyPr/>
                    <a:lstStyle/>
                    <a:p>
                      <a:pPr algn="ctr" fontAlgn="ctr"/>
                      <a:r>
                        <a:rPr lang="en-US" sz="1200" b="1" u="none" strike="noStrike" dirty="0">
                          <a:effectLst/>
                          <a:latin typeface="Verdana Pro" panose="020B0604030504040204" pitchFamily="34" charset="0"/>
                        </a:rPr>
                        <a:t>Med-Low</a:t>
                      </a:r>
                      <a:endParaRPr lang="en-US" sz="1200" b="1" i="0" u="none" strike="noStrike" dirty="0">
                        <a:solidFill>
                          <a:srgbClr val="000000"/>
                        </a:solidFill>
                        <a:effectLst/>
                        <a:latin typeface="Verdana Pro" panose="020B0604030504040204" pitchFamily="34" charset="0"/>
                      </a:endParaRPr>
                    </a:p>
                  </a:txBody>
                  <a:tcPr marL="0" marR="0" marT="0" marB="0" anchor="ctr"/>
                </a:tc>
                <a:tc>
                  <a:txBody>
                    <a:bodyPr/>
                    <a:lstStyle/>
                    <a:p>
                      <a:pPr algn="ctr" fontAlgn="ctr"/>
                      <a:r>
                        <a:rPr lang="en-US" sz="1200" b="1" u="none" strike="noStrike" dirty="0">
                          <a:effectLst/>
                          <a:latin typeface="Verdana Pro" panose="020B0604030504040204" pitchFamily="34" charset="0"/>
                        </a:rPr>
                        <a:t>Med-Low</a:t>
                      </a:r>
                      <a:endParaRPr lang="en-US" sz="1200" b="1" i="0" u="none" strike="noStrike" dirty="0">
                        <a:solidFill>
                          <a:srgbClr val="000000"/>
                        </a:solidFill>
                        <a:effectLst/>
                        <a:latin typeface="Verdana Pro" panose="020B0604030504040204" pitchFamily="34" charset="0"/>
                      </a:endParaRPr>
                    </a:p>
                  </a:txBody>
                  <a:tcPr marL="0" marR="0" marT="0" marB="0" anchor="ctr"/>
                </a:tc>
                <a:tc>
                  <a:txBody>
                    <a:bodyPr/>
                    <a:lstStyle/>
                    <a:p>
                      <a:pPr algn="ctr" fontAlgn="ctr"/>
                      <a:r>
                        <a:rPr lang="en-US" sz="1200" b="1" i="0" u="none" strike="noStrike" dirty="0">
                          <a:solidFill>
                            <a:srgbClr val="000000"/>
                          </a:solidFill>
                          <a:effectLst/>
                          <a:latin typeface="Verdana Pro" panose="020B0604030504040204" pitchFamily="34" charset="0"/>
                        </a:rPr>
                        <a:t>O.K.</a:t>
                      </a:r>
                    </a:p>
                  </a:txBody>
                  <a:tcPr marL="0" marR="0" marT="0" marB="0" anchor="ctr"/>
                </a:tc>
                <a:tc>
                  <a:txBody>
                    <a:bodyPr/>
                    <a:lstStyle/>
                    <a:p>
                      <a:pPr algn="ctr" fontAlgn="ctr"/>
                      <a:r>
                        <a:rPr lang="en-US" sz="1200" b="1" i="0" u="none" strike="noStrike" dirty="0">
                          <a:solidFill>
                            <a:srgbClr val="000000"/>
                          </a:solidFill>
                          <a:effectLst/>
                          <a:latin typeface="Verdana Pro" panose="020B0604030504040204" pitchFamily="34" charset="0"/>
                        </a:rPr>
                        <a:t>O.K.</a:t>
                      </a:r>
                    </a:p>
                  </a:txBody>
                  <a:tcPr marL="0" marR="0" marT="0" marB="0" anchor="ctr"/>
                </a:tc>
                <a:extLst>
                  <a:ext uri="{0D108BD9-81ED-4DB2-BD59-A6C34878D82A}">
                    <a16:rowId xmlns:a16="http://schemas.microsoft.com/office/drawing/2014/main" val="2235992523"/>
                  </a:ext>
                </a:extLst>
              </a:tr>
            </a:tbl>
          </a:graphicData>
        </a:graphic>
      </p:graphicFrame>
      <p:pic>
        <p:nvPicPr>
          <p:cNvPr id="8" name="Graphic 2" descr="Checkmark">
            <a:extLst>
              <a:ext uri="{FF2B5EF4-FFF2-40B4-BE49-F238E27FC236}">
                <a16:creationId xmlns:a16="http://schemas.microsoft.com/office/drawing/2014/main" id="{C8A1E637-9315-443D-AE90-FC8E8793578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59363" y="3395876"/>
            <a:ext cx="688756" cy="691752"/>
          </a:xfrm>
          <a:prstGeom prst="rect">
            <a:avLst/>
          </a:prstGeom>
        </p:spPr>
      </p:pic>
      <p:pic>
        <p:nvPicPr>
          <p:cNvPr id="9" name="Graphic 4" descr="Checkmark">
            <a:extLst>
              <a:ext uri="{FF2B5EF4-FFF2-40B4-BE49-F238E27FC236}">
                <a16:creationId xmlns:a16="http://schemas.microsoft.com/office/drawing/2014/main" id="{DB7C1791-2C73-4E96-A0AA-32182E4F700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52720" y="3389256"/>
            <a:ext cx="688756" cy="691750"/>
          </a:xfrm>
          <a:prstGeom prst="rect">
            <a:avLst/>
          </a:prstGeom>
        </p:spPr>
      </p:pic>
      <p:pic>
        <p:nvPicPr>
          <p:cNvPr id="10" name="Graphic 5" descr="Checkmark">
            <a:extLst>
              <a:ext uri="{FF2B5EF4-FFF2-40B4-BE49-F238E27FC236}">
                <a16:creationId xmlns:a16="http://schemas.microsoft.com/office/drawing/2014/main" id="{0662B83B-1046-4F95-94A2-B87E01289D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73281" y="3388479"/>
            <a:ext cx="688756" cy="691750"/>
          </a:xfrm>
          <a:prstGeom prst="rect">
            <a:avLst/>
          </a:prstGeom>
        </p:spPr>
      </p:pic>
      <p:pic>
        <p:nvPicPr>
          <p:cNvPr id="11" name="Graphic 8" descr="Checkmark">
            <a:extLst>
              <a:ext uri="{FF2B5EF4-FFF2-40B4-BE49-F238E27FC236}">
                <a16:creationId xmlns:a16="http://schemas.microsoft.com/office/drawing/2014/main" id="{6E0E667D-A8E8-4BD7-957C-066884A79B4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10006" y="3385743"/>
            <a:ext cx="688757" cy="688757"/>
          </a:xfrm>
          <a:prstGeom prst="rect">
            <a:avLst/>
          </a:prstGeom>
        </p:spPr>
      </p:pic>
      <p:pic>
        <p:nvPicPr>
          <p:cNvPr id="12" name="Graphic 9" descr="Checkmark">
            <a:extLst>
              <a:ext uri="{FF2B5EF4-FFF2-40B4-BE49-F238E27FC236}">
                <a16:creationId xmlns:a16="http://schemas.microsoft.com/office/drawing/2014/main" id="{5AF8881C-28F1-4D3D-B06B-9A6EAAF5753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96033" y="4114312"/>
            <a:ext cx="688756" cy="691750"/>
          </a:xfrm>
          <a:prstGeom prst="rect">
            <a:avLst/>
          </a:prstGeom>
        </p:spPr>
      </p:pic>
      <p:pic>
        <p:nvPicPr>
          <p:cNvPr id="13" name="Graphic 11" descr="Close">
            <a:extLst>
              <a:ext uri="{FF2B5EF4-FFF2-40B4-BE49-F238E27FC236}">
                <a16:creationId xmlns:a16="http://schemas.microsoft.com/office/drawing/2014/main" id="{C1C8FBA1-386C-45C2-BA59-B0104E65109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25958" y="4074500"/>
            <a:ext cx="730680" cy="730680"/>
          </a:xfrm>
          <a:prstGeom prst="rect">
            <a:avLst/>
          </a:prstGeom>
        </p:spPr>
      </p:pic>
      <p:pic>
        <p:nvPicPr>
          <p:cNvPr id="14" name="Graphic 12" descr="Close">
            <a:extLst>
              <a:ext uri="{FF2B5EF4-FFF2-40B4-BE49-F238E27FC236}">
                <a16:creationId xmlns:a16="http://schemas.microsoft.com/office/drawing/2014/main" id="{22710E22-8BF7-462D-BABA-E51932A6D62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10366" y="4093350"/>
            <a:ext cx="733675" cy="733676"/>
          </a:xfrm>
          <a:prstGeom prst="rect">
            <a:avLst/>
          </a:prstGeom>
        </p:spPr>
      </p:pic>
      <p:pic>
        <p:nvPicPr>
          <p:cNvPr id="15" name="Graphic 13" descr="Close">
            <a:extLst>
              <a:ext uri="{FF2B5EF4-FFF2-40B4-BE49-F238E27FC236}">
                <a16:creationId xmlns:a16="http://schemas.microsoft.com/office/drawing/2014/main" id="{1CB29227-87E1-4791-A584-65C710428B0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57454" y="4827025"/>
            <a:ext cx="733676" cy="733676"/>
          </a:xfrm>
          <a:prstGeom prst="rect">
            <a:avLst/>
          </a:prstGeom>
        </p:spPr>
      </p:pic>
      <p:pic>
        <p:nvPicPr>
          <p:cNvPr id="16" name="Graphic 15" descr="Close">
            <a:extLst>
              <a:ext uri="{FF2B5EF4-FFF2-40B4-BE49-F238E27FC236}">
                <a16:creationId xmlns:a16="http://schemas.microsoft.com/office/drawing/2014/main" id="{9334FA39-7DE6-407B-B8A7-C25009101DA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51113" y="3394646"/>
            <a:ext cx="733676" cy="730680"/>
          </a:xfrm>
          <a:prstGeom prst="rect">
            <a:avLst/>
          </a:prstGeom>
        </p:spPr>
      </p:pic>
      <p:pic>
        <p:nvPicPr>
          <p:cNvPr id="17" name="Graphic 16" descr="Close">
            <a:extLst>
              <a:ext uri="{FF2B5EF4-FFF2-40B4-BE49-F238E27FC236}">
                <a16:creationId xmlns:a16="http://schemas.microsoft.com/office/drawing/2014/main" id="{FB4C7E6F-3ABC-4831-AD68-7F514138D57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89043" y="4093350"/>
            <a:ext cx="730681" cy="733675"/>
          </a:xfrm>
          <a:prstGeom prst="rect">
            <a:avLst/>
          </a:prstGeom>
        </p:spPr>
      </p:pic>
      <p:pic>
        <p:nvPicPr>
          <p:cNvPr id="18" name="Graphic 17" descr="Close">
            <a:extLst>
              <a:ext uri="{FF2B5EF4-FFF2-40B4-BE49-F238E27FC236}">
                <a16:creationId xmlns:a16="http://schemas.microsoft.com/office/drawing/2014/main" id="{E2E03566-6058-4916-B831-6CCAD186727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03067" y="4792052"/>
            <a:ext cx="733676" cy="733676"/>
          </a:xfrm>
          <a:prstGeom prst="rect">
            <a:avLst/>
          </a:prstGeom>
        </p:spPr>
      </p:pic>
      <p:pic>
        <p:nvPicPr>
          <p:cNvPr id="19" name="Graphic 19" descr="Close">
            <a:extLst>
              <a:ext uri="{FF2B5EF4-FFF2-40B4-BE49-F238E27FC236}">
                <a16:creationId xmlns:a16="http://schemas.microsoft.com/office/drawing/2014/main" id="{3C87EDF5-D1E4-4560-B6FD-E77B979A06A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30261" y="4809789"/>
            <a:ext cx="733675" cy="733676"/>
          </a:xfrm>
          <a:prstGeom prst="rect">
            <a:avLst/>
          </a:prstGeom>
        </p:spPr>
      </p:pic>
      <p:pic>
        <p:nvPicPr>
          <p:cNvPr id="20" name="Graphic 20" descr="Close">
            <a:extLst>
              <a:ext uri="{FF2B5EF4-FFF2-40B4-BE49-F238E27FC236}">
                <a16:creationId xmlns:a16="http://schemas.microsoft.com/office/drawing/2014/main" id="{96AA6584-1A7A-4B01-BE25-CE788CFB978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40246" y="4084602"/>
            <a:ext cx="730680" cy="733676"/>
          </a:xfrm>
          <a:prstGeom prst="rect">
            <a:avLst/>
          </a:prstGeom>
        </p:spPr>
      </p:pic>
    </p:spTree>
    <p:extLst>
      <p:ext uri="{BB962C8B-B14F-4D97-AF65-F5344CB8AC3E}">
        <p14:creationId xmlns:p14="http://schemas.microsoft.com/office/powerpoint/2010/main" val="195409065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8C2CEB3EC79F45B34FDA6BDF962338" ma:contentTypeVersion="8" ma:contentTypeDescription="Create a new document." ma:contentTypeScope="" ma:versionID="df771626dc20ba5edadba2f7c42c6eec">
  <xsd:schema xmlns:xsd="http://www.w3.org/2001/XMLSchema" xmlns:xs="http://www.w3.org/2001/XMLSchema" xmlns:p="http://schemas.microsoft.com/office/2006/metadata/properties" xmlns:ns3="3ff55851-953a-40f7-9e6c-ace64d5706d9" xmlns:ns4="8907011b-d17e-48c8-b134-cda612904264" targetNamespace="http://schemas.microsoft.com/office/2006/metadata/properties" ma:root="true" ma:fieldsID="5c11478e6dc32dc2bcd4048468065650" ns3:_="" ns4:_="">
    <xsd:import namespace="3ff55851-953a-40f7-9e6c-ace64d5706d9"/>
    <xsd:import namespace="8907011b-d17e-48c8-b134-cda61290426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f55851-953a-40f7-9e6c-ace64d5706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07011b-d17e-48c8-b134-cda61290426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7D683E-1069-479C-A55D-2FE6BB097E73}">
  <ds:schemaRefs>
    <ds:schemaRef ds:uri="http://schemas.microsoft.com/office/2006/metadata/contentType"/>
    <ds:schemaRef ds:uri="http://schemas.microsoft.com/office/2006/metadata/properties/metaAttributes"/>
    <ds:schemaRef ds:uri="http://www.w3.org/2000/xmlns/"/>
    <ds:schemaRef ds:uri="http://www.w3.org/2001/XMLSchema"/>
    <ds:schemaRef ds:uri="3ff55851-953a-40f7-9e6c-ace64d5706d9"/>
    <ds:schemaRef ds:uri="8907011b-d17e-48c8-b134-cda612904264"/>
  </ds:schemaRefs>
</ds:datastoreItem>
</file>

<file path=customXml/itemProps2.xml><?xml version="1.0" encoding="utf-8"?>
<ds:datastoreItem xmlns:ds="http://schemas.openxmlformats.org/officeDocument/2006/customXml" ds:itemID="{19282676-AC50-458C-B8CE-89C620DEAC98}">
  <ds:schemaRefs>
    <ds:schemaRef ds:uri="http://schemas.microsoft.com/sharepoint/v3/contenttype/forms"/>
  </ds:schemaRefs>
</ds:datastoreItem>
</file>

<file path=customXml/itemProps3.xml><?xml version="1.0" encoding="utf-8"?>
<ds:datastoreItem xmlns:ds="http://schemas.openxmlformats.org/officeDocument/2006/customXml" ds:itemID="{DBEC7221-F6C2-4A20-BC04-10BDA44611AC}">
  <ds:schemaRefs>
    <ds:schemaRef ds:uri="http://schemas.microsoft.com/office/2006/metadata/properties"/>
    <ds:schemaRef ds:uri="http://www.w3.org/2000/xmlns/"/>
  </ds:schemaRefs>
</ds:datastoreItem>
</file>

<file path=docProps/app.xml><?xml version="1.0" encoding="utf-8"?>
<Properties xmlns="http://schemas.openxmlformats.org/officeDocument/2006/extended-properties" xmlns:vt="http://schemas.openxmlformats.org/officeDocument/2006/docPropsVTypes">
  <TotalTime>6209</TotalTime>
  <Words>1223</Words>
  <Application>Microsoft Office PowerPoint</Application>
  <PresentationFormat>Widescreen</PresentationFormat>
  <Paragraphs>378</Paragraphs>
  <Slides>28</Slides>
  <Notes>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Introduction to Mace Security International, Inc. (OTCQX – MACE)</vt:lpstr>
      <vt:lpstr>PowerPoint Presentation</vt:lpstr>
      <vt:lpstr>PowerPoint Presentation</vt:lpstr>
      <vt:lpstr>Current Product Lineup</vt:lpstr>
      <vt:lpstr>Product Line Refresh</vt:lpstr>
      <vt:lpstr>PowerPoint Presentation</vt:lpstr>
      <vt:lpstr>Brand Awareness (Among Male Buyers, Armed Women, and Unarmed Women)</vt:lpstr>
      <vt:lpstr>Brand Comparison</vt:lpstr>
      <vt:lpstr>Brand Awareness (Searches per Month for “Mace”)</vt:lpstr>
      <vt:lpstr>Current Sales Distribution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Investment Thesis</vt:lpstr>
      <vt:lpstr>Conservative Capital Structure</vt:lpstr>
      <vt:lpstr>Additional Investment Insights</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Medved</dc:creator>
  <cp:lastModifiedBy>Gary Medved</cp:lastModifiedBy>
  <cp:revision>57</cp:revision>
  <cp:lastPrinted>2020-06-30T18:30:43Z</cp:lastPrinted>
  <dcterms:created xsi:type="dcterms:W3CDTF">2020-04-12T15:17:03Z</dcterms:created>
  <dcterms:modified xsi:type="dcterms:W3CDTF">2020-11-16T14:15:27Z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0x010100798C2CEB3EC79F45B34FDA6BDF962338</vt:lpwstr>
  </property>
</Properties>
</file>