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1543" r:id="rId5"/>
    <p:sldId id="1614" r:id="rId6"/>
    <p:sldId id="1652" r:id="rId7"/>
    <p:sldId id="1653" r:id="rId8"/>
    <p:sldId id="1654" r:id="rId9"/>
    <p:sldId id="1655" r:id="rId10"/>
    <p:sldId id="1656" r:id="rId11"/>
    <p:sldId id="1556" r:id="rId12"/>
    <p:sldId id="1607" r:id="rId13"/>
    <p:sldId id="1657" r:id="rId14"/>
    <p:sldId id="1660" r:id="rId15"/>
    <p:sldId id="1649" r:id="rId16"/>
    <p:sldId id="1589" r:id="rId17"/>
    <p:sldId id="1646" r:id="rId18"/>
    <p:sldId id="1664" r:id="rId19"/>
    <p:sldId id="1676" r:id="rId20"/>
    <p:sldId id="1668" r:id="rId21"/>
    <p:sldId id="1673" r:id="rId22"/>
    <p:sldId id="1674" r:id="rId23"/>
  </p:sldIdLst>
  <p:sldSz cx="9144000" cy="6858000" type="screen4x3"/>
  <p:notesSz cx="9297988" cy="7011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 Belzinskas" initials="RB" lastIdx="15" clrIdx="0">
    <p:extLst>
      <p:ext uri="{19B8F6BF-5375-455C-9EA6-DF929625EA0E}">
        <p15:presenceInfo xmlns:p15="http://schemas.microsoft.com/office/powerpoint/2012/main" userId="S-1-5-21-484768663-404943671-3734799373-6703" providerId="AD"/>
      </p:ext>
    </p:extLst>
  </p:cmAuthor>
  <p:cmAuthor id="2" name="Mike Weisbarth" initials="MW" lastIdx="1" clrIdx="1">
    <p:extLst>
      <p:ext uri="{19B8F6BF-5375-455C-9EA6-DF929625EA0E}">
        <p15:presenceInfo xmlns:p15="http://schemas.microsoft.com/office/powerpoint/2012/main" userId="S::MWeisbarth@mace.com::beb65f23-bccb-45ce-86e7-bf6204fba364" providerId="AD"/>
      </p:ext>
    </p:extLst>
  </p:cmAuthor>
  <p:cmAuthor id="3" name="Rem Belzinskas" initials="RB [2]" lastIdx="10" clrIdx="2">
    <p:extLst>
      <p:ext uri="{19B8F6BF-5375-455C-9EA6-DF929625EA0E}">
        <p15:presenceInfo xmlns:p15="http://schemas.microsoft.com/office/powerpoint/2012/main" userId="S::rbelzinskas@mace.com::82cc9fb2-0fb6-4f0f-b775-7d7d8e966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F7A"/>
    <a:srgbClr val="2F0BB5"/>
    <a:srgbClr val="C1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A1D31-7348-41D6-BF68-15F1C37D15CF}" v="1" dt="2022-09-27T14:29:51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5" autoAdjust="0"/>
    <p:restoredTop sz="95181" autoAdjust="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>
        <p:guide orient="horz" pos="576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Minick" userId="3d43822d-9615-4ca1-8431-0e491450d852" providerId="ADAL" clId="{A3AA1D31-7348-41D6-BF68-15F1C37D15CF}"/>
    <pc:docChg chg="modNotesMaster modHandout">
      <pc:chgData name="Phil Minick" userId="3d43822d-9615-4ca1-8431-0e491450d852" providerId="ADAL" clId="{A3AA1D31-7348-41D6-BF68-15F1C37D15CF}" dt="2022-09-27T14:29:51.791" v="0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73612602343022E-2"/>
          <c:y val="5.0085292223189568E-2"/>
          <c:w val="0.96598002489278345"/>
          <c:h val="0.83125588374776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2Q '21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$3,396,000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2AB-4EE6-B3A3-E9B1675C4DBB}"/>
                </c:ext>
              </c:extLst>
            </c:dLbl>
            <c:dLbl>
              <c:idx val="1"/>
              <c:layout>
                <c:manualLayout>
                  <c:x val="-2.5000000000000078E-2"/>
                  <c:y val="1.7267006274697607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$234,000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50D-42A4-A351-0C2D5E159333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Net Sales</c:v>
                </c:pt>
                <c:pt idx="1">
                  <c:v>Adjusted EBITDA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3396</c:v>
                </c:pt>
                <c:pt idx="1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D-42A4-A351-0C2D5E1593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2Q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$1,1981,000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AB-4EE6-B3A3-E9B1675C4DBB}"/>
                </c:ext>
              </c:extLst>
            </c:dLbl>
            <c:dLbl>
              <c:idx val="1"/>
              <c:layout>
                <c:manualLayout>
                  <c:x val="-3.0927250097469543E-3"/>
                  <c:y val="0.262487984767729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-$116,000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8BE-4E35-BE2F-3FC3B111009B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Net Sales</c:v>
                </c:pt>
                <c:pt idx="1">
                  <c:v>Adjusted EBITDA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1981</c:v>
                </c:pt>
                <c:pt idx="1">
                  <c:v>-116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D-42A4-A351-0C2D5E15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71"/>
        <c:axId val="147892031"/>
        <c:axId val="1837028255"/>
      </c:barChart>
      <c:catAx>
        <c:axId val="147892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37028255"/>
        <c:crosses val="autoZero"/>
        <c:auto val="1"/>
        <c:lblAlgn val="ctr"/>
        <c:lblOffset val="100"/>
        <c:tickLblSkip val="1"/>
        <c:noMultiLvlLbl val="0"/>
      </c:catAx>
      <c:valAx>
        <c:axId val="1837028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89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139050621089795"/>
          <c:y val="8.9893048506855228E-2"/>
          <c:w val="0.19878283006742381"/>
          <c:h val="7.5255345805109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353267306141837E-2"/>
          <c:y val="8.9573148539688091E-2"/>
          <c:w val="0.85879646587137881"/>
          <c:h val="0.835620967344966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B36F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E1-4956-8BF7-503ABDFCB4A9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E1-4956-8BF7-503ABDFCB4A9}"/>
              </c:ext>
            </c:extLst>
          </c:dPt>
          <c:dPt>
            <c:idx val="2"/>
            <c:bubble3D val="0"/>
            <c:explosion val="12"/>
            <c:spPr>
              <a:solidFill>
                <a:srgbClr val="FFB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E1-4956-8BF7-503ABDFCB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E1-4956-8BF7-503ABDFCB4A9}"/>
              </c:ext>
            </c:extLst>
          </c:dPt>
          <c:cat>
            <c:strRef>
              <c:f>Sheet1!$T$105:$T$108</c:f>
              <c:strCache>
                <c:ptCount val="4"/>
                <c:pt idx="0">
                  <c:v>Retail</c:v>
                </c:pt>
                <c:pt idx="1">
                  <c:v>Private Label</c:v>
                </c:pt>
                <c:pt idx="2">
                  <c:v>E-comm</c:v>
                </c:pt>
                <c:pt idx="3">
                  <c:v>Int'l/Tact/Other</c:v>
                </c:pt>
              </c:strCache>
            </c:strRef>
          </c:cat>
          <c:val>
            <c:numRef>
              <c:f>Sheet1!$U$105:$U$108</c:f>
              <c:numCache>
                <c:formatCode>0%</c:formatCode>
                <c:ptCount val="4"/>
                <c:pt idx="0">
                  <c:v>0.48108380446340437</c:v>
                </c:pt>
                <c:pt idx="1">
                  <c:v>0.27458052359792079</c:v>
                </c:pt>
                <c:pt idx="2">
                  <c:v>0.13661613388925653</c:v>
                </c:pt>
                <c:pt idx="3">
                  <c:v>0.10771953804941829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E1-4956-8BF7-503ABDFCB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53664565349405E-2"/>
          <c:y val="7.6446616798193923E-2"/>
          <c:w val="0.85879646587137881"/>
          <c:h val="0.83562096734496605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B36F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DA-4881-834E-149112D9AC77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DA-4881-834E-149112D9AC77}"/>
              </c:ext>
            </c:extLst>
          </c:dPt>
          <c:dPt>
            <c:idx val="2"/>
            <c:bubble3D val="0"/>
            <c:spPr>
              <a:solidFill>
                <a:srgbClr val="FFB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DA-4881-834E-149112D9AC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DA-4881-834E-149112D9AC77}"/>
              </c:ext>
            </c:extLst>
          </c:dPt>
          <c:cat>
            <c:strRef>
              <c:f>Sheet1!$T$105:$T$108</c:f>
              <c:strCache>
                <c:ptCount val="4"/>
                <c:pt idx="0">
                  <c:v>Retail</c:v>
                </c:pt>
                <c:pt idx="1">
                  <c:v>Private Label</c:v>
                </c:pt>
                <c:pt idx="2">
                  <c:v>E-comm</c:v>
                </c:pt>
                <c:pt idx="3">
                  <c:v>Int'l/Tact/Other</c:v>
                </c:pt>
              </c:strCache>
            </c:strRef>
          </c:cat>
          <c:val>
            <c:numRef>
              <c:f>Sheet1!$U$105:$U$108</c:f>
              <c:numCache>
                <c:formatCode>0%</c:formatCode>
                <c:ptCount val="4"/>
                <c:pt idx="0">
                  <c:v>0.28499999999999998</c:v>
                </c:pt>
                <c:pt idx="1">
                  <c:v>7.1999999999999995E-2</c:v>
                </c:pt>
                <c:pt idx="2">
                  <c:v>0.377</c:v>
                </c:pt>
                <c:pt idx="3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DA-4881-834E-149112D9A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9264503648215315E-2"/>
                  <c:y val="-7.309148083680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E0-4BFF-B27E-69683C884E13}"/>
                </c:ext>
              </c:extLst>
            </c:dLbl>
            <c:dLbl>
              <c:idx val="1"/>
              <c:layout>
                <c:manualLayout>
                  <c:x val="2.2024850139172363E-2"/>
                  <c:y val="-5.444529314810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E0-4BFF-B27E-69683C884E13}"/>
                </c:ext>
              </c:extLst>
            </c:dLbl>
            <c:dLbl>
              <c:idx val="2"/>
              <c:layout>
                <c:manualLayout>
                  <c:x val="2.963161678678411E-2"/>
                  <c:y val="-6.482590608651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E0-4BFF-B27E-69683C884E13}"/>
                </c:ext>
              </c:extLst>
            </c:dLbl>
            <c:dLbl>
              <c:idx val="3"/>
              <c:layout>
                <c:manualLayout>
                  <c:x val="2.4145766279914549E-2"/>
                  <c:y val="-2.80699831093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E0-4BFF-B27E-69683C884E13}"/>
                </c:ext>
              </c:extLst>
            </c:dLbl>
            <c:dLbl>
              <c:idx val="4"/>
              <c:layout>
                <c:manualLayout>
                  <c:x val="1.6600214317441252E-2"/>
                  <c:y val="-3.929797635313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E0-4BFF-B27E-69683C884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Baseline 2019</c:v>
                </c:pt>
                <c:pt idx="1">
                  <c:v>2020 vs. 2019</c:v>
                </c:pt>
                <c:pt idx="2">
                  <c:v>2021 vs. 2019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1.7602739726027397</c:v>
                </c:pt>
                <c:pt idx="2">
                  <c:v>3.1815068493150687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0-4BFF-B27E-69683C884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5361199"/>
        <c:axId val="1215361615"/>
        <c:axId val="0"/>
      </c:bar3DChart>
      <c:catAx>
        <c:axId val="121536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361615"/>
        <c:crosses val="autoZero"/>
        <c:auto val="1"/>
        <c:lblAlgn val="ctr"/>
        <c:lblOffset val="100"/>
        <c:noMultiLvlLbl val="0"/>
      </c:catAx>
      <c:valAx>
        <c:axId val="1215361615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36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0.03313</cdr:y>
    </cdr:from>
    <cdr:to>
      <cdr:x>0.41007</cdr:x>
      <cdr:y>0.12856</cdr:y>
    </cdr:to>
    <cdr:sp macro="" textlink="">
      <cdr:nvSpPr>
        <cdr:cNvPr id="5" name="TextBox 30">
          <a:extLst xmlns:a="http://schemas.openxmlformats.org/drawingml/2006/main">
            <a:ext uri="{FF2B5EF4-FFF2-40B4-BE49-F238E27FC236}">
              <a16:creationId xmlns:a16="http://schemas.microsoft.com/office/drawing/2014/main" id="{B0424A30-32E1-6F7F-BEEB-28C3799BB750}"/>
            </a:ext>
          </a:extLst>
        </cdr:cNvPr>
        <cdr:cNvSpPr txBox="1"/>
      </cdr:nvSpPr>
      <cdr:spPr>
        <a:xfrm xmlns:a="http://schemas.openxmlformats.org/drawingml/2006/main">
          <a:off x="0" y="128217"/>
          <a:ext cx="289264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Int’l/Ta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ctical, Other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27%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128" cy="35083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710" y="0"/>
            <a:ext cx="4029128" cy="35083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16A0ACD-A75D-1948-AD1E-455EE75CC4B8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951"/>
            <a:ext cx="4029128" cy="35083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710" y="6659951"/>
            <a:ext cx="4029128" cy="35083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B1585C3-CE3C-844D-8CA2-59B030F084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2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6:02:11.6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6:02:12.6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970" cy="35083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15" y="0"/>
            <a:ext cx="4029970" cy="35083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62AC12F-486F-4E7B-9621-F796B8074395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3612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643" y="3331180"/>
            <a:ext cx="7436706" cy="3155156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9951"/>
            <a:ext cx="4029970" cy="35083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15" y="6659951"/>
            <a:ext cx="4029970" cy="35083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92584344-878D-427E-97E5-18D16867E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5133-7FB7-45E8-B65C-498FF0951B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3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8B87-5376-43C4-A701-8F4860BDE9A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86D-D488-4331-A12E-A0487A2A546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08A0-C64E-478F-919D-8EED4B82AD1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DBA4-6295-4DE8-8FA6-D6E9C49CC545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F9B1-36E1-4AD7-9149-5EA4581CBCB7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210F-FBAC-4C4F-99A0-8EDF86DD7AC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A0C-59AA-422A-B2D5-9791003A3367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22BB-996E-42C4-B527-B555E931C52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7B1-96D9-4B07-B779-D8D9A3B2D910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D21C-9590-417E-BBBD-6C07BFFA0C94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1168-DB4B-464B-85BE-EBD7773DF8A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5CB3-4548-4773-B8CC-5E88B5EA98A5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3FAF-6DF4-4746-AB31-F52F5C316D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608" y="4724400"/>
            <a:ext cx="6200192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3608" y="4953000"/>
            <a:ext cx="6200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2Q22 Highlights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August 2,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76C357-C741-4F0D-B60C-0F6F85526B76}"/>
                  </a:ext>
                </a:extLst>
              </p14:cNvPr>
              <p14:cNvContentPartPr/>
              <p14:nvPr/>
            </p14:nvContentPartPr>
            <p14:xfrm>
              <a:off x="4172091" y="613781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76C357-C741-4F0D-B60C-0F6F85526B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3091" y="61291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ADC91C-CBB4-4BFD-9266-EF8BB64E162D}"/>
                  </a:ext>
                </a:extLst>
              </p14:cNvPr>
              <p14:cNvContentPartPr/>
              <p14:nvPr/>
            </p14:nvContentPartPr>
            <p14:xfrm>
              <a:off x="4509771" y="525617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ADC91C-CBB4-4BFD-9266-EF8BB64E16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0771" y="524717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67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54CC-EDFB-4633-6303-C3A66334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153" y="0"/>
            <a:ext cx="8901953" cy="94795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Financial Stats through 2Q22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C294B-A85F-4F4B-CD65-0DF8DE2E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55FFDD-F8DC-04F3-65F6-BB1E0256845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9119"/>
              </p:ext>
            </p:extLst>
          </p:nvPr>
        </p:nvGraphicFramePr>
        <p:xfrm>
          <a:off x="1055688" y="1860550"/>
          <a:ext cx="7032625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77180" imgH="4598656" progId="Excel.Sheet.12">
                  <p:embed/>
                </p:oleObj>
              </mc:Choice>
              <mc:Fallback>
                <p:oleObj name="Worksheet" r:id="rId2" imgW="8077180" imgH="4598656" progId="Excel.Sheet.12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E955FFDD-F8DC-04F3-65F6-BB1E02568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5688" y="1860550"/>
                        <a:ext cx="7032625" cy="400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7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EC92-1249-6230-6435-1855C0B1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9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2 Sales &amp;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089E-67DD-CBA8-225B-67B49AE8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Opportunity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Q1 Sales Distribution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Q2 Sales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DCAD3-D20F-3146-AA4C-40C3995C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FD7A-A85F-4C45-9B7F-80C0DD27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545" y="1806403"/>
            <a:ext cx="6068961" cy="46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128M households in America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00" b="1" dirty="0">
              <a:solidFill>
                <a:srgbClr val="0B36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EEA2D-B381-4FC4-892C-765430E749D0}"/>
              </a:ext>
            </a:extLst>
          </p:cNvPr>
          <p:cNvSpPr txBox="1"/>
          <p:nvPr/>
        </p:nvSpPr>
        <p:spPr>
          <a:xfrm>
            <a:off x="2444545" y="3005021"/>
            <a:ext cx="57666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5.6M employer firms in USA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99.7% are less than 500 employees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C9071-FF99-48A4-AFE7-D5D9D50DD3D9}"/>
              </a:ext>
            </a:extLst>
          </p:cNvPr>
          <p:cNvSpPr txBox="1"/>
          <p:nvPr/>
        </p:nvSpPr>
        <p:spPr>
          <a:xfrm>
            <a:off x="2377783" y="4327640"/>
            <a:ext cx="567075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209M+ citizens over the age of 18	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FF4F23-0AB4-473D-A13C-BFA4A0264950}"/>
              </a:ext>
            </a:extLst>
          </p:cNvPr>
          <p:cNvGrpSpPr/>
          <p:nvPr/>
        </p:nvGrpSpPr>
        <p:grpSpPr>
          <a:xfrm>
            <a:off x="809227" y="1463928"/>
            <a:ext cx="1481717" cy="3930144"/>
            <a:chOff x="781236" y="1853090"/>
            <a:chExt cx="1481717" cy="3930144"/>
          </a:xfrm>
        </p:grpSpPr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2DD40823-97A5-4A53-9152-007D6C1696A1}"/>
                </a:ext>
              </a:extLst>
            </p:cNvPr>
            <p:cNvSpPr txBox="1"/>
            <p:nvPr/>
          </p:nvSpPr>
          <p:spPr>
            <a:xfrm>
              <a:off x="861820" y="3248451"/>
              <a:ext cx="923252" cy="853468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Work Sphere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(Fear Gap)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2570E49-A420-4805-B5AC-9E2FECF5E26A}"/>
                </a:ext>
              </a:extLst>
            </p:cNvPr>
            <p:cNvSpPr/>
            <p:nvPr/>
          </p:nvSpPr>
          <p:spPr>
            <a:xfrm flipH="1">
              <a:off x="861819" y="1853090"/>
              <a:ext cx="1326470" cy="1246239"/>
            </a:xfrm>
            <a:prstGeom prst="ellipse">
              <a:avLst/>
            </a:prstGeom>
            <a:gradFill>
              <a:gsLst>
                <a:gs pos="12000">
                  <a:srgbClr val="FF9F9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530652-5ABF-4691-B629-32DB55C8F66B}"/>
                </a:ext>
              </a:extLst>
            </p:cNvPr>
            <p:cNvSpPr txBox="1"/>
            <p:nvPr/>
          </p:nvSpPr>
          <p:spPr>
            <a:xfrm flipH="1">
              <a:off x="834893" y="2136177"/>
              <a:ext cx="1401454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Home Sphere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4795AE3-39C5-46EC-B192-DFBE6DDC64A5}"/>
                </a:ext>
              </a:extLst>
            </p:cNvPr>
            <p:cNvSpPr/>
            <p:nvPr/>
          </p:nvSpPr>
          <p:spPr>
            <a:xfrm flipH="1">
              <a:off x="859214" y="3183788"/>
              <a:ext cx="1326470" cy="1246239"/>
            </a:xfrm>
            <a:prstGeom prst="ellipse">
              <a:avLst/>
            </a:prstGeom>
            <a:gradFill>
              <a:gsLst>
                <a:gs pos="12000">
                  <a:srgbClr val="DACDFB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7A26FB-4D7A-4009-896C-7AEC147343AE}"/>
                </a:ext>
              </a:extLst>
            </p:cNvPr>
            <p:cNvSpPr txBox="1"/>
            <p:nvPr/>
          </p:nvSpPr>
          <p:spPr>
            <a:xfrm flipH="1">
              <a:off x="781236" y="3540276"/>
              <a:ext cx="1481717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Professional Sphere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7412C72-AD37-4F61-9FC8-586BE87B3397}"/>
                </a:ext>
              </a:extLst>
            </p:cNvPr>
            <p:cNvSpPr/>
            <p:nvPr/>
          </p:nvSpPr>
          <p:spPr>
            <a:xfrm flipH="1">
              <a:off x="859214" y="4536995"/>
              <a:ext cx="1326470" cy="1246239"/>
            </a:xfrm>
            <a:prstGeom prst="ellipse">
              <a:avLst/>
            </a:prstGeom>
            <a:gradFill>
              <a:gsLst>
                <a:gs pos="12000">
                  <a:srgbClr val="65F343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AC1411-D3C7-454A-A373-4AC5BFDFD53B}"/>
                </a:ext>
              </a:extLst>
            </p:cNvPr>
            <p:cNvSpPr txBox="1"/>
            <p:nvPr/>
          </p:nvSpPr>
          <p:spPr>
            <a:xfrm flipH="1">
              <a:off x="1023322" y="4822792"/>
              <a:ext cx="955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Social Sphere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8F864C9-240C-4CB4-BEC5-5FDD8559A3F3}"/>
              </a:ext>
            </a:extLst>
          </p:cNvPr>
          <p:cNvSpPr txBox="1"/>
          <p:nvPr/>
        </p:nvSpPr>
        <p:spPr>
          <a:xfrm>
            <a:off x="2766029" y="147241"/>
            <a:ext cx="3611938" cy="60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Opportunity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A3268-1AF6-453A-8DC7-4A4F2B89E04B}"/>
              </a:ext>
            </a:extLst>
          </p:cNvPr>
          <p:cNvSpPr/>
          <p:nvPr/>
        </p:nvSpPr>
        <p:spPr>
          <a:xfrm>
            <a:off x="625151" y="5518055"/>
            <a:ext cx="7423387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2E6334-B396-4E6F-90DE-A607B6FEEF1C}"/>
              </a:ext>
            </a:extLst>
          </p:cNvPr>
          <p:cNvSpPr txBox="1"/>
          <p:nvPr/>
        </p:nvSpPr>
        <p:spPr>
          <a:xfrm>
            <a:off x="859883" y="5675266"/>
            <a:ext cx="742338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Targeting an additional 550,000 end consumer purchases in the next 24  months or $11MM from retail and D2C.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208189A0-8D8B-499E-A79E-940EB173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783" y="6300111"/>
            <a:ext cx="325017" cy="256899"/>
          </a:xfrm>
        </p:spPr>
        <p:txBody>
          <a:bodyPr/>
          <a:lstStyle/>
          <a:p>
            <a:r>
              <a:rPr lang="en-US" sz="105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663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3F471FC-65D0-485E-A25E-2BEC4859EF5B}"/>
              </a:ext>
            </a:extLst>
          </p:cNvPr>
          <p:cNvSpPr txBox="1"/>
          <p:nvPr/>
        </p:nvSpPr>
        <p:spPr>
          <a:xfrm>
            <a:off x="66206" y="208044"/>
            <a:ext cx="8154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2Q21 Net Sales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8FC1977-C8DE-4C0F-B095-B87A81731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793546"/>
              </p:ext>
            </p:extLst>
          </p:nvPr>
        </p:nvGraphicFramePr>
        <p:xfrm>
          <a:off x="974344" y="2011434"/>
          <a:ext cx="7053988" cy="387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24DFB97-3B06-4CA6-8BF2-FE0C67C8A481}"/>
              </a:ext>
            </a:extLst>
          </p:cNvPr>
          <p:cNvSpPr txBox="1"/>
          <p:nvPr/>
        </p:nvSpPr>
        <p:spPr>
          <a:xfrm>
            <a:off x="2984224" y="1470014"/>
            <a:ext cx="304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Label 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AB5804-6246-45C5-A371-62765D9B041D}"/>
              </a:ext>
            </a:extLst>
          </p:cNvPr>
          <p:cNvSpPr txBox="1"/>
          <p:nvPr/>
        </p:nvSpPr>
        <p:spPr>
          <a:xfrm>
            <a:off x="280022" y="2228934"/>
            <a:ext cx="216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Int’l/Tactical/Other 16%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0DA7DF-F1C1-4B6A-9FC4-C0A68FF4566C}"/>
              </a:ext>
            </a:extLst>
          </p:cNvPr>
          <p:cNvSpPr txBox="1"/>
          <p:nvPr/>
        </p:nvSpPr>
        <p:spPr>
          <a:xfrm>
            <a:off x="66206" y="5277387"/>
            <a:ext cx="291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E-Comm 33%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89A09-9C5F-4145-949D-8310E5C5A374}"/>
              </a:ext>
            </a:extLst>
          </p:cNvPr>
          <p:cNvSpPr txBox="1"/>
          <p:nvPr/>
        </p:nvSpPr>
        <p:spPr>
          <a:xfrm>
            <a:off x="7211044" y="2228934"/>
            <a:ext cx="183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Retail 41%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69A4BD-C77C-404E-995F-8F7E73B4F009}"/>
              </a:ext>
            </a:extLst>
          </p:cNvPr>
          <p:cNvCxnSpPr/>
          <p:nvPr/>
        </p:nvCxnSpPr>
        <p:spPr>
          <a:xfrm>
            <a:off x="1990312" y="2508982"/>
            <a:ext cx="417443" cy="36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A19F80-B6C7-42B7-A7E0-D6450B7673BF}"/>
              </a:ext>
            </a:extLst>
          </p:cNvPr>
          <p:cNvCxnSpPr>
            <a:cxnSpLocks/>
          </p:cNvCxnSpPr>
          <p:nvPr/>
        </p:nvCxnSpPr>
        <p:spPr>
          <a:xfrm flipV="1">
            <a:off x="1818861" y="4760595"/>
            <a:ext cx="684309" cy="59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699493-5C35-4D6B-8C22-7429F237AB19}"/>
              </a:ext>
            </a:extLst>
          </p:cNvPr>
          <p:cNvCxnSpPr>
            <a:cxnSpLocks/>
          </p:cNvCxnSpPr>
          <p:nvPr/>
        </p:nvCxnSpPr>
        <p:spPr>
          <a:xfrm>
            <a:off x="3916018" y="1931679"/>
            <a:ext cx="281681" cy="577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E2B0FD-8DA7-43E9-B444-A5150C98D26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695300" y="2459767"/>
            <a:ext cx="515744" cy="61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5AEDE62B-2DE6-40BA-9187-C71E8339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783" y="6291233"/>
            <a:ext cx="325017" cy="256899"/>
          </a:xfrm>
        </p:spPr>
        <p:txBody>
          <a:bodyPr/>
          <a:lstStyle/>
          <a:p>
            <a:r>
              <a:rPr lang="en-US" sz="1050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286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B8E0185-523A-4B56-A3C4-48E736959064}"/>
              </a:ext>
            </a:extLst>
          </p:cNvPr>
          <p:cNvSpPr txBox="1"/>
          <p:nvPr/>
        </p:nvSpPr>
        <p:spPr>
          <a:xfrm>
            <a:off x="1" y="166458"/>
            <a:ext cx="8154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2Q22 Net Sales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4C04764-91FF-4514-97D7-90F732C7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783" y="6291233"/>
            <a:ext cx="325017" cy="256899"/>
          </a:xfrm>
        </p:spPr>
        <p:txBody>
          <a:bodyPr/>
          <a:lstStyle/>
          <a:p>
            <a:r>
              <a:rPr lang="en-US" sz="1050" b="1" dirty="0">
                <a:solidFill>
                  <a:schemeClr val="tx1"/>
                </a:solidFill>
              </a:rPr>
              <a:t>14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91515D1-53CD-428D-0A90-F745D61EB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344161"/>
              </p:ext>
            </p:extLst>
          </p:nvPr>
        </p:nvGraphicFramePr>
        <p:xfrm>
          <a:off x="756487" y="1864323"/>
          <a:ext cx="7053988" cy="387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94231F9-F96E-9776-07DB-E42624A94943}"/>
              </a:ext>
            </a:extLst>
          </p:cNvPr>
          <p:cNvSpPr txBox="1"/>
          <p:nvPr/>
        </p:nvSpPr>
        <p:spPr>
          <a:xfrm>
            <a:off x="6021994" y="5408369"/>
            <a:ext cx="304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Private Label 7%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EEADD7-4EFE-F95A-D052-F46C1FA490DD}"/>
              </a:ext>
            </a:extLst>
          </p:cNvPr>
          <p:cNvCxnSpPr/>
          <p:nvPr/>
        </p:nvCxnSpPr>
        <p:spPr>
          <a:xfrm>
            <a:off x="1960244" y="2511232"/>
            <a:ext cx="417443" cy="36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B06519-9840-3C47-E9BF-7882B74A5D6A}"/>
              </a:ext>
            </a:extLst>
          </p:cNvPr>
          <p:cNvCxnSpPr>
            <a:cxnSpLocks/>
          </p:cNvCxnSpPr>
          <p:nvPr/>
        </p:nvCxnSpPr>
        <p:spPr>
          <a:xfrm flipV="1">
            <a:off x="1818861" y="4760595"/>
            <a:ext cx="684309" cy="59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688BD3-E348-48EA-D08C-235813B1F674}"/>
              </a:ext>
            </a:extLst>
          </p:cNvPr>
          <p:cNvCxnSpPr>
            <a:cxnSpLocks/>
          </p:cNvCxnSpPr>
          <p:nvPr/>
        </p:nvCxnSpPr>
        <p:spPr>
          <a:xfrm flipH="1" flipV="1">
            <a:off x="6811861" y="3946457"/>
            <a:ext cx="478172" cy="140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F971E7E-7797-DEF4-7EC1-DD8EDCC8241A}"/>
              </a:ext>
            </a:extLst>
          </p:cNvPr>
          <p:cNvCxnSpPr>
            <a:cxnSpLocks/>
          </p:cNvCxnSpPr>
          <p:nvPr/>
        </p:nvCxnSpPr>
        <p:spPr>
          <a:xfrm flipH="1">
            <a:off x="6695300" y="2459767"/>
            <a:ext cx="515744" cy="61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424A30-32E1-6F7F-BEEB-28C3799BB750}"/>
              </a:ext>
            </a:extLst>
          </p:cNvPr>
          <p:cNvSpPr txBox="1"/>
          <p:nvPr/>
        </p:nvSpPr>
        <p:spPr>
          <a:xfrm>
            <a:off x="494877" y="5365038"/>
            <a:ext cx="1648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E-Comm 38%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81CCCD-12D5-A4F2-A99E-666C756174AF}"/>
              </a:ext>
            </a:extLst>
          </p:cNvPr>
          <p:cNvSpPr txBox="1"/>
          <p:nvPr/>
        </p:nvSpPr>
        <p:spPr>
          <a:xfrm>
            <a:off x="4764947" y="20361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Retail 29%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3FA0-1190-E864-152D-9EF08428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31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3 New Product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2133-BA0C-AF7A-8A17-74F54D066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Product Launched in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Product Pending Q2 launch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0095C-551B-1564-1B18-AE966114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3FA0-1190-E864-152D-9EF08428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088"/>
            <a:ext cx="8398649" cy="61957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Section 3 : New Products and Extensions introduced in 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0095C-551B-1564-1B18-AE966114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7E9C66F-6EEF-4732-9DEB-70ACF760B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94" y="2003072"/>
            <a:ext cx="1394823" cy="1394823"/>
          </a:xfrm>
          <a:prstGeom prst="rect">
            <a:avLst/>
          </a:prstGeom>
        </p:spPr>
      </p:pic>
      <p:pic>
        <p:nvPicPr>
          <p:cNvPr id="8" name="Picture 7" descr="A picture containing light, traffic, red, close&#10;&#10;Description automatically generated">
            <a:extLst>
              <a:ext uri="{FF2B5EF4-FFF2-40B4-BE49-F238E27FC236}">
                <a16:creationId xmlns:a16="http://schemas.microsoft.com/office/drawing/2014/main" id="{DC57BE09-C4D3-694A-D27F-74EAA16BB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6" y="2022222"/>
            <a:ext cx="1445466" cy="1191190"/>
          </a:xfrm>
          <a:prstGeom prst="rect">
            <a:avLst/>
          </a:prstGeom>
        </p:spPr>
      </p:pic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24141256-B6A2-7386-1EE3-E6B8FA38D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2" r="26575"/>
          <a:stretch/>
        </p:blipFill>
        <p:spPr>
          <a:xfrm>
            <a:off x="6618647" y="2008618"/>
            <a:ext cx="1212448" cy="14203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1BA31-7445-C918-713A-124B41A781EE}"/>
              </a:ext>
            </a:extLst>
          </p:cNvPr>
          <p:cNvSpPr txBox="1"/>
          <p:nvPr/>
        </p:nvSpPr>
        <p:spPr>
          <a:xfrm>
            <a:off x="6345780" y="3597266"/>
            <a:ext cx="2435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The Twist Lock (2) Pack</a:t>
            </a:r>
          </a:p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10 ft range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Made in USA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$14.99 @ mace.com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256CF-8AC0-54CE-DEF2-716EB3BDA140}"/>
              </a:ext>
            </a:extLst>
          </p:cNvPr>
          <p:cNvSpPr txBox="1"/>
          <p:nvPr/>
        </p:nvSpPr>
        <p:spPr>
          <a:xfrm>
            <a:off x="1" y="3552438"/>
            <a:ext cx="3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The Chameleon</a:t>
            </a:r>
          </a:p>
          <a:p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 ft range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Replaceable canister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Change the look by changing the insert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USA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$9.99 @Mace.com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D4C4A-3279-06C0-EC57-CD960E966516}"/>
              </a:ext>
            </a:extLst>
          </p:cNvPr>
          <p:cNvSpPr txBox="1"/>
          <p:nvPr/>
        </p:nvSpPr>
        <p:spPr>
          <a:xfrm>
            <a:off x="3337580" y="3552438"/>
            <a:ext cx="2739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The Pocket Hero</a:t>
            </a:r>
          </a:p>
          <a:p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 ft range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Replaceable canister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Double safety to prevent mis-fires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Unique design for accuracy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Made in USA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$14.99 @ mace.com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20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7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4 e-Commerce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61FD1FF-8ACB-41F7-B315-EAA16EE7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73FAF-6DF4-4746-AB31-F52F5C316D3B}" type="slidenum">
              <a:rPr lang="en-US" smtClean="0"/>
              <a:pPr/>
              <a:t>17</a:t>
            </a:fld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0A769-4B7C-CB4E-89C1-324E2F03D601}"/>
              </a:ext>
            </a:extLst>
          </p:cNvPr>
          <p:cNvSpPr txBox="1"/>
          <p:nvPr/>
        </p:nvSpPr>
        <p:spPr>
          <a:xfrm>
            <a:off x="0" y="26734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Amazon story from 2019-2021</a:t>
            </a:r>
          </a:p>
        </p:txBody>
      </p:sp>
    </p:spTree>
    <p:extLst>
      <p:ext uri="{BB962C8B-B14F-4D97-AF65-F5344CB8AC3E}">
        <p14:creationId xmlns:p14="http://schemas.microsoft.com/office/powerpoint/2010/main" val="35641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F3A352F-BBFC-41BA-8441-1E270F956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0862"/>
            <a:ext cx="813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on AMAZON from 2019-2021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D27E404-95BB-4D0F-8514-C1ED4F4D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73FAF-6DF4-4746-AB31-F52F5C316D3B}" type="slidenum">
              <a:rPr lang="en-US" smtClean="0"/>
              <a:pPr/>
              <a:t>18</a:t>
            </a:fld>
            <a:endParaRPr lang="en-US" sz="105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5335770-24FF-4738-947E-443DCB0232E8}"/>
              </a:ext>
            </a:extLst>
          </p:cNvPr>
          <p:cNvGraphicFramePr/>
          <p:nvPr/>
        </p:nvGraphicFramePr>
        <p:xfrm>
          <a:off x="62144" y="1172765"/>
          <a:ext cx="8771138" cy="438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43BDA4-830B-4A05-AEF9-66BC5B258AE5}"/>
              </a:ext>
            </a:extLst>
          </p:cNvPr>
          <p:cNvSpPr txBox="1"/>
          <p:nvPr/>
        </p:nvSpPr>
        <p:spPr>
          <a:xfrm>
            <a:off x="1509204" y="1003177"/>
            <a:ext cx="662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 Data from Amazon for Sales of Mace Products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07631-FC5B-4769-AD8A-41BC324E0BE9}"/>
              </a:ext>
            </a:extLst>
          </p:cNvPr>
          <p:cNvSpPr txBox="1"/>
          <p:nvPr/>
        </p:nvSpPr>
        <p:spPr>
          <a:xfrm>
            <a:off x="941033" y="5619561"/>
            <a:ext cx="7195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increase in sessions resulting in a &gt;300% increase in POS since 2019 and a best-in-class, double-digit conversion rate</a:t>
            </a:r>
          </a:p>
        </p:txBody>
      </p:sp>
    </p:spTree>
    <p:extLst>
      <p:ext uri="{BB962C8B-B14F-4D97-AF65-F5344CB8AC3E}">
        <p14:creationId xmlns:p14="http://schemas.microsoft.com/office/powerpoint/2010/main" val="34113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7886"/>
            <a:ext cx="815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Focus and Objectives in 2H 2022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61FD1FF-8ACB-41F7-B315-EAA16EE7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73FAF-6DF4-4746-AB31-F52F5C316D3B}" type="slidenum">
              <a:rPr lang="en-US" smtClean="0"/>
              <a:pPr/>
              <a:t>19</a:t>
            </a:fld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0A769-4B7C-CB4E-89C1-324E2F03D601}"/>
              </a:ext>
            </a:extLst>
          </p:cNvPr>
          <p:cNvSpPr txBox="1"/>
          <p:nvPr/>
        </p:nvSpPr>
        <p:spPr>
          <a:xfrm>
            <a:off x="333527" y="1424740"/>
            <a:ext cx="8629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Operate to a positive adjusted EBITDA</a:t>
            </a:r>
          </a:p>
          <a:p>
            <a:pPr marL="342900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Deep focus on retail; actions on $14MM of identified opportunities</a:t>
            </a:r>
          </a:p>
          <a:p>
            <a:pPr marL="342900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Further penetrate international and domestic base business</a:t>
            </a:r>
          </a:p>
          <a:p>
            <a:pPr marL="342900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Introduce a new line of business in Q3</a:t>
            </a:r>
          </a:p>
          <a:p>
            <a:pPr marL="342900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Introduce new co-branded products in 2H22</a:t>
            </a:r>
          </a:p>
          <a:p>
            <a:pPr marL="342900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gross-to-net sales deductions and disputes</a:t>
            </a:r>
          </a:p>
          <a:p>
            <a:pPr>
              <a:buSzPct val="750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7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E60B0-C2FE-42BA-98F7-337004344332}"/>
              </a:ext>
            </a:extLst>
          </p:cNvPr>
          <p:cNvSpPr txBox="1"/>
          <p:nvPr/>
        </p:nvSpPr>
        <p:spPr>
          <a:xfrm>
            <a:off x="920620" y="1271143"/>
            <a:ext cx="7302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Mission Statement</a:t>
            </a:r>
          </a:p>
          <a:p>
            <a:pPr algn="ctr"/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Family &amp; Community</a:t>
            </a:r>
            <a:r>
              <a:rPr lang="en-US" sz="2400" b="1" dirty="0">
                <a:latin typeface="Verdana Pro" panose="020F050202020403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Safety through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Individual Empowerment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4E870-B355-4CA8-A28F-0BD4089714FB}"/>
              </a:ext>
            </a:extLst>
          </p:cNvPr>
          <p:cNvSpPr txBox="1"/>
          <p:nvPr/>
        </p:nvSpPr>
        <p:spPr>
          <a:xfrm>
            <a:off x="989045" y="3801779"/>
            <a:ext cx="7234335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Vision Statement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sz="800" b="1" i="1" u="sng" dirty="0"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be the most customer-centric company that provides innovative products to keep our customers safe all the time and is an expert in the non-lethal product segment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61FD1FF-8ACB-41F7-B315-EAA16EE7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783" y="6291233"/>
            <a:ext cx="325017" cy="256899"/>
          </a:xfrm>
        </p:spPr>
        <p:txBody>
          <a:bodyPr/>
          <a:lstStyle/>
          <a:p>
            <a:r>
              <a:rPr lang="en-US" sz="105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25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265D4-4131-A3FB-A1CF-0738A689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48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C6B7-A5D2-6505-DFA5-6E52B346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 		Finance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2		Sales &amp; Marketing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3		New Products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4		Focus in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AF918-34BC-07B5-4A52-45743E59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46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E158-3468-5907-6FB9-729CC76D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06E78-12C3-1691-9225-EA88F610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Conditions and Revenue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Financial Highlights 2Q22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2Q22 Overview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Cash Flow 2Q22 vs 2Q21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Financial Stats through 2Q22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C1DCF-152F-29AC-7DEE-243A8CCC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1B55-DC3F-3BA9-4C8C-6B6174C5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92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7D51E-E587-C920-162B-28917B9C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B67B1C-81EB-AD20-5055-D6FFD371DF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35100"/>
            <a:ext cx="8229600" cy="378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7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Revenue growth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slow in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2Q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vs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2Q21 as POS traffic slowed </a:t>
            </a:r>
          </a:p>
          <a:p>
            <a:pPr marL="630237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basic necessities changed buying patterns of consumers</a:t>
            </a:r>
          </a:p>
          <a:p>
            <a:pPr marL="630237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Supply chain disruptions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slow down in sales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 to inventory levels remaining high</a:t>
            </a:r>
          </a:p>
          <a:p>
            <a:pPr marL="630237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Raw material, component and freight price increases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continuing</a:t>
            </a:r>
          </a:p>
          <a:p>
            <a:pPr marL="630237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direct labor efficiency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32%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2Q21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0237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four-wall manufacturing costs 38%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2Q21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0237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break-even point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now $10MM in annual revenues, a reduction of $2MM</a:t>
            </a:r>
          </a:p>
          <a:p>
            <a:pPr marL="630237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incremental sales dollar generates an approximate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incremental 34% EBITDA</a:t>
            </a:r>
          </a:p>
        </p:txBody>
      </p:sp>
    </p:spTree>
    <p:extLst>
      <p:ext uri="{BB962C8B-B14F-4D97-AF65-F5344CB8AC3E}">
        <p14:creationId xmlns:p14="http://schemas.microsoft.com/office/powerpoint/2010/main" val="25776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0EEC-F145-DDC2-BC7A-29D21D5B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7483"/>
          </a:xfrm>
        </p:spPr>
        <p:txBody>
          <a:bodyPr>
            <a:normAutofit fontScale="90000"/>
          </a:bodyPr>
          <a:lstStyle/>
          <a:p>
            <a:r>
              <a:rPr lang="en-US" dirty="0"/>
              <a:t>Top Line and the Mace® Brand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7581-1CCD-6D84-45A6-09C0CB22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1474"/>
            <a:ext cx="8686800" cy="475615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Future revenue from NEW business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Advanced Auto - 1SKU x 4,000 locations; 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SKU under review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CarQuest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– 1 SKU x 1,000 locations (min);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AutoZone - 2 additional SKUs x 3,300 locations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Lowes.com - 40+ SKUs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Target.com - 1 SKU; 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added 12 new kits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Cornwell Quality Tools – 750 mobile tool franchisees in the U.S.; 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rolled out in May 2022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National Retailer with 6,000 locations – to be announced in Q2; 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revenues in Q3 onwards</a:t>
            </a:r>
            <a:r>
              <a:rPr lang="en-US" sz="1400" b="1" i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Multiple new retailers currently under discussion;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addition of Omnichannel Sales Manager - $14MM of actionable opportunities identified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Increasing existing dealer &amp; distributor business with uniquely better new products;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added two new products in Q2 and adding 2 new co-branded products in 2H22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F7618-0064-2AF0-8F70-CBA7B614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83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0ECF-F945-5E58-DD86-90BBAA0F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3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Financial Highlights 2Q22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2B667-EE67-7698-A64C-BADBCB99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1166018"/>
            <a:ext cx="8229600" cy="452596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Sales of $1.981K down 42%, versus 2Q21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170% increase in International sales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Mace.com orders were up 27% vs PY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Slowdown in consumer impulse purchases due to inflation concerns led to significantly lower retail sales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Gross Profit was $787K, down 41%, versus 2Q21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Gross Profit rate increased to 40%, versus 39% in 2Q21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SG&amp;A expenses decreased by $176K, versus 2Q21 adjusted SG&amp;A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Capital decreased by $830K, compared with 4Q21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in debt of $865K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EBITDA for 2Q22 a loss of ($116K), versus income of $234K in 2Q21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alternative review related legal costs $110K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 payroll/temporary labor cost $45K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Non-cash stock compensation $50K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359D-2907-5403-505F-AC60F015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FAF-6DF4-4746-AB31-F52F5C316D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139249"/>
            <a:ext cx="81083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2Q22 OVERVIEW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AB08B3-FB7D-4202-913F-5114DE8F157E}"/>
              </a:ext>
            </a:extLst>
          </p:cNvPr>
          <p:cNvGrpSpPr/>
          <p:nvPr/>
        </p:nvGrpSpPr>
        <p:grpSpPr>
          <a:xfrm>
            <a:off x="313069" y="976540"/>
            <a:ext cx="8176590" cy="2706227"/>
            <a:chOff x="-33556" y="2752065"/>
            <a:chExt cx="8212822" cy="3531975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D5E731F1-2247-46C9-8D9B-374917859B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6011614"/>
                </p:ext>
              </p:extLst>
            </p:nvPr>
          </p:nvGraphicFramePr>
          <p:xfrm>
            <a:off x="-33556" y="2752065"/>
            <a:ext cx="8212822" cy="3531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918AA1-E8C9-4D7F-B773-8049092F23F5}"/>
                </a:ext>
              </a:extLst>
            </p:cNvPr>
            <p:cNvSpPr/>
            <p:nvPr/>
          </p:nvSpPr>
          <p:spPr>
            <a:xfrm>
              <a:off x="1779112" y="3566767"/>
              <a:ext cx="795011" cy="3271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(42%)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E8CA760-E1AE-46E7-9F4B-DFF55FDE767F}"/>
              </a:ext>
            </a:extLst>
          </p:cNvPr>
          <p:cNvSpPr txBox="1"/>
          <p:nvPr/>
        </p:nvSpPr>
        <p:spPr>
          <a:xfrm>
            <a:off x="176244" y="3433236"/>
            <a:ext cx="8967756" cy="28777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Net sales decreased by $1,415,000 as a result of a slowdown in retail impulse purchases due to inflation concerns.  International sales increased 170% and sales to non-traditional customers in healthcare and hospitality industry increased 80% in 2Q22.  Q2 21 sales benefited from carryover orders from social unrest or 2020.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Adjusted EBITDA declined by $350,000 vs 2021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Gross profit was down $539,000 due to lower sales volume.  However, Gross profit rate improved to 40% in 2Q22, compared to 39% for same period in 2021.</a:t>
            </a:r>
            <a:endParaRPr lang="en-US" sz="1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SG&amp;A when adjusted for (a) $110,000 in increased legal support primarily related to the Company’s announcement in the second quarter 2022 to explore and evaluate potential strategic alternatives for the Company, (b)  $45,000 related to transition payroll/temporary labor costs associated with the Company optimizing its headcount and (c) non-cash stock compensation expense of $50,000 was $973,000 in the second  quarter of 2022, compared to SG&amp;A when adjusted for $52,000 of non-cash stock compensation expense was $1,149 in the same period in 2021. </a:t>
            </a: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16B2EBF-90EC-4373-A644-C4E98788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783" y="6397769"/>
            <a:ext cx="325017" cy="256899"/>
          </a:xfrm>
        </p:spPr>
        <p:txBody>
          <a:bodyPr/>
          <a:lstStyle/>
          <a:p>
            <a:r>
              <a:rPr lang="en-US" sz="105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539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F3A352F-BBFC-41BA-8441-1E270F956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460"/>
            <a:ext cx="81269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  Second Quarter 2022 vs 2021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37CB3AE-6113-4020-90F2-037B973F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783" y="6317867"/>
            <a:ext cx="325017" cy="256899"/>
          </a:xfrm>
        </p:spPr>
        <p:txBody>
          <a:bodyPr/>
          <a:lstStyle/>
          <a:p>
            <a:r>
              <a:rPr lang="en-US" sz="1050" b="1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57C7AC-22A3-A09B-5BE3-A7212E300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0815"/>
              </p:ext>
            </p:extLst>
          </p:nvPr>
        </p:nvGraphicFramePr>
        <p:xfrm>
          <a:off x="2293916" y="1006680"/>
          <a:ext cx="5304373" cy="5170867"/>
        </p:xfrm>
        <a:graphic>
          <a:graphicData uri="http://schemas.openxmlformats.org/drawingml/2006/table">
            <a:tbl>
              <a:tblPr/>
              <a:tblGrid>
                <a:gridCol w="3391640">
                  <a:extLst>
                    <a:ext uri="{9D8B030D-6E8A-4147-A177-3AD203B41FA5}">
                      <a16:colId xmlns:a16="http://schemas.microsoft.com/office/drawing/2014/main" val="3396077473"/>
                    </a:ext>
                  </a:extLst>
                </a:gridCol>
                <a:gridCol w="551860">
                  <a:extLst>
                    <a:ext uri="{9D8B030D-6E8A-4147-A177-3AD203B41FA5}">
                      <a16:colId xmlns:a16="http://schemas.microsoft.com/office/drawing/2014/main" val="3620840741"/>
                    </a:ext>
                  </a:extLst>
                </a:gridCol>
                <a:gridCol w="94850">
                  <a:extLst>
                    <a:ext uri="{9D8B030D-6E8A-4147-A177-3AD203B41FA5}">
                      <a16:colId xmlns:a16="http://schemas.microsoft.com/office/drawing/2014/main" val="1090443093"/>
                    </a:ext>
                  </a:extLst>
                </a:gridCol>
                <a:gridCol w="722785">
                  <a:extLst>
                    <a:ext uri="{9D8B030D-6E8A-4147-A177-3AD203B41FA5}">
                      <a16:colId xmlns:a16="http://schemas.microsoft.com/office/drawing/2014/main" val="3603934035"/>
                    </a:ext>
                  </a:extLst>
                </a:gridCol>
                <a:gridCol w="543238">
                  <a:extLst>
                    <a:ext uri="{9D8B030D-6E8A-4147-A177-3AD203B41FA5}">
                      <a16:colId xmlns:a16="http://schemas.microsoft.com/office/drawing/2014/main" val="3407242414"/>
                    </a:ext>
                  </a:extLst>
                </a:gridCol>
              </a:tblGrid>
              <a:tr h="398642">
                <a:tc>
                  <a:txBody>
                    <a:bodyPr/>
                    <a:lstStyle/>
                    <a:p>
                      <a:pPr algn="ctr" fontAlgn="b"/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68608"/>
                  </a:ext>
                </a:extLst>
              </a:tr>
              <a:tr h="17332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3161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223289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2147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796621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276442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783941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0788262"/>
                  </a:ext>
                </a:extLst>
              </a:tr>
              <a:tr h="110730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2147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6861845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84294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2677949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84294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1473136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84294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770349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84294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149871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84294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976055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858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3647713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7593590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8809899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036036"/>
                  </a:ext>
                </a:extLst>
              </a:tr>
              <a:tr h="15148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2147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347909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858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641587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7618079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5495647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2147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444075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2147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656628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2147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6978863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2147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65159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2147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226325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858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337314"/>
                  </a:ext>
                </a:extLst>
              </a:tr>
              <a:tr h="17332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453768"/>
                  </a:ext>
                </a:extLst>
              </a:tr>
              <a:tr h="173323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858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22320"/>
                  </a:ext>
                </a:extLst>
              </a:tr>
              <a:tr h="173323"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858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8032450"/>
                  </a:ext>
                </a:extLst>
              </a:tr>
              <a:tr h="88686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9051711"/>
                  </a:ext>
                </a:extLst>
              </a:tr>
              <a:tr h="18198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79" marR="7679" marT="7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196051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BB881555-6C66-4883-219D-4ECDEF7F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11" y="1350168"/>
            <a:ext cx="6572662" cy="48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C2CEB3EC79F45B34FDA6BDF962338" ma:contentTypeVersion="8" ma:contentTypeDescription="Create a new document." ma:contentTypeScope="" ma:versionID="df771626dc20ba5edadba2f7c42c6eec">
  <xsd:schema xmlns:xsd="http://www.w3.org/2001/XMLSchema" xmlns:xs="http://www.w3.org/2001/XMLSchema" xmlns:p="http://schemas.microsoft.com/office/2006/metadata/properties" xmlns:ns3="3ff55851-953a-40f7-9e6c-ace64d5706d9" xmlns:ns4="8907011b-d17e-48c8-b134-cda612904264" targetNamespace="http://schemas.microsoft.com/office/2006/metadata/properties" ma:root="true" ma:fieldsID="5c11478e6dc32dc2bcd4048468065650" ns3:_="" ns4:_="">
    <xsd:import namespace="3ff55851-953a-40f7-9e6c-ace64d5706d9"/>
    <xsd:import namespace="8907011b-d17e-48c8-b134-cda6129042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55851-953a-40f7-9e6c-ace64d570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7011b-d17e-48c8-b134-cda6129042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0D3D9D-4996-45C8-BAB3-2D067459B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f55851-953a-40f7-9e6c-ace64d5706d9"/>
    <ds:schemaRef ds:uri="8907011b-d17e-48c8-b134-cda6129042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F9E9A4-C84D-4C8F-9A3E-12727FF287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3C94F7-0067-4D99-9C41-A4A46A44198E}">
  <ds:schemaRefs>
    <ds:schemaRef ds:uri="http://schemas.microsoft.com/office/infopath/2007/PartnerControls"/>
    <ds:schemaRef ds:uri="8907011b-d17e-48c8-b134-cda612904264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3ff55851-953a-40f7-9e6c-ace64d5706d9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45770</TotalTime>
  <Words>1022</Words>
  <Application>Microsoft Office PowerPoint</Application>
  <PresentationFormat>On-screen Show (4:3)</PresentationFormat>
  <Paragraphs>157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Verdana Pro</vt:lpstr>
      <vt:lpstr>Wingdings</vt:lpstr>
      <vt:lpstr>Office Theme</vt:lpstr>
      <vt:lpstr>Worksheet</vt:lpstr>
      <vt:lpstr>PowerPoint Presentation</vt:lpstr>
      <vt:lpstr>PowerPoint Presentation</vt:lpstr>
      <vt:lpstr>Supplemental Sections</vt:lpstr>
      <vt:lpstr>Section 1 Finance</vt:lpstr>
      <vt:lpstr>Economic Conditions</vt:lpstr>
      <vt:lpstr>Top Line and the Mace® Brand</vt:lpstr>
      <vt:lpstr>Key Financial Highlights 2Q22</vt:lpstr>
      <vt:lpstr>PowerPoint Presentation</vt:lpstr>
      <vt:lpstr>Cash Flow  Second Quarter 2022 vs 2021 </vt:lpstr>
      <vt:lpstr>Select Financial Stats through 2Q22</vt:lpstr>
      <vt:lpstr>Section 2 Sales &amp; Marketing</vt:lpstr>
      <vt:lpstr>PowerPoint Presentation</vt:lpstr>
      <vt:lpstr>PowerPoint Presentation</vt:lpstr>
      <vt:lpstr>PowerPoint Presentation</vt:lpstr>
      <vt:lpstr>Section 3 New Product Update</vt:lpstr>
      <vt:lpstr>Section 3 : New Products and Extensions introduced in  2022</vt:lpstr>
      <vt:lpstr>PowerPoint Presentation</vt:lpstr>
      <vt:lpstr>Growth on AMAZON from 2019-2021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Butterfield</dc:creator>
  <cp:lastModifiedBy>Phil Minick</cp:lastModifiedBy>
  <cp:revision>182</cp:revision>
  <cp:lastPrinted>2022-09-27T14:29:57Z</cp:lastPrinted>
  <dcterms:created xsi:type="dcterms:W3CDTF">2012-07-23T18:15:39Z</dcterms:created>
  <dcterms:modified xsi:type="dcterms:W3CDTF">2022-09-27T14:30:00Z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0x010100798C2CEB3EC79F45B34FDA6BDF962338</vt:lpwstr>
  </property>
</Properties>
</file>